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ppt/charts/chart5.xml" ContentType="application/vnd.openxmlformats-officedocument.drawingml.chart+xml"/>
  <Override PartName="/ppt/theme/themeOverride2.xml" ContentType="application/vnd.openxmlformats-officedocument.themeOverride+xml"/>
  <Override PartName="/ppt/drawings/drawing2.xml" ContentType="application/vnd.openxmlformats-officedocument.drawingml.chartshape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3" r:id="rId1"/>
    <p:sldMasterId id="2147483756" r:id="rId2"/>
  </p:sldMasterIdLst>
  <p:notesMasterIdLst>
    <p:notesMasterId r:id="rId62"/>
  </p:notesMasterIdLst>
  <p:handoutMasterIdLst>
    <p:handoutMasterId r:id="rId63"/>
  </p:handoutMasterIdLst>
  <p:sldIdLst>
    <p:sldId id="284" r:id="rId3"/>
    <p:sldId id="309" r:id="rId4"/>
    <p:sldId id="308" r:id="rId5"/>
    <p:sldId id="307" r:id="rId6"/>
    <p:sldId id="393" r:id="rId7"/>
    <p:sldId id="301" r:id="rId8"/>
    <p:sldId id="406" r:id="rId9"/>
    <p:sldId id="409" r:id="rId10"/>
    <p:sldId id="303" r:id="rId11"/>
    <p:sldId id="358" r:id="rId12"/>
    <p:sldId id="343" r:id="rId13"/>
    <p:sldId id="380" r:id="rId14"/>
    <p:sldId id="381" r:id="rId15"/>
    <p:sldId id="382" r:id="rId16"/>
    <p:sldId id="404" r:id="rId17"/>
    <p:sldId id="379" r:id="rId18"/>
    <p:sldId id="345" r:id="rId19"/>
    <p:sldId id="346" r:id="rId20"/>
    <p:sldId id="378" r:id="rId21"/>
    <p:sldId id="391" r:id="rId22"/>
    <p:sldId id="384" r:id="rId23"/>
    <p:sldId id="377" r:id="rId24"/>
    <p:sldId id="390" r:id="rId25"/>
    <p:sldId id="417" r:id="rId26"/>
    <p:sldId id="407" r:id="rId27"/>
    <p:sldId id="408" r:id="rId28"/>
    <p:sldId id="415" r:id="rId29"/>
    <p:sldId id="412" r:id="rId30"/>
    <p:sldId id="321" r:id="rId31"/>
    <p:sldId id="335" r:id="rId32"/>
    <p:sldId id="323" r:id="rId33"/>
    <p:sldId id="414" r:id="rId34"/>
    <p:sldId id="327" r:id="rId35"/>
    <p:sldId id="348" r:id="rId36"/>
    <p:sldId id="419" r:id="rId37"/>
    <p:sldId id="420" r:id="rId38"/>
    <p:sldId id="326" r:id="rId39"/>
    <p:sldId id="338" r:id="rId40"/>
    <p:sldId id="402" r:id="rId41"/>
    <p:sldId id="371" r:id="rId42"/>
    <p:sldId id="403" r:id="rId43"/>
    <p:sldId id="372" r:id="rId44"/>
    <p:sldId id="395" r:id="rId45"/>
    <p:sldId id="396" r:id="rId46"/>
    <p:sldId id="397" r:id="rId47"/>
    <p:sldId id="351" r:id="rId48"/>
    <p:sldId id="352" r:id="rId49"/>
    <p:sldId id="401" r:id="rId50"/>
    <p:sldId id="367" r:id="rId51"/>
    <p:sldId id="356" r:id="rId52"/>
    <p:sldId id="353" r:id="rId53"/>
    <p:sldId id="354" r:id="rId54"/>
    <p:sldId id="355" r:id="rId55"/>
    <p:sldId id="362" r:id="rId56"/>
    <p:sldId id="361" r:id="rId57"/>
    <p:sldId id="291" r:id="rId58"/>
    <p:sldId id="292" r:id="rId59"/>
    <p:sldId id="349" r:id="rId60"/>
    <p:sldId id="376" r:id="rId61"/>
  </p:sldIdLst>
  <p:sldSz cx="12192000" cy="6858000"/>
  <p:notesSz cx="7102475" cy="89916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84A5CA"/>
    <a:srgbClr val="5F5F5F"/>
    <a:srgbClr val="AAC1DA"/>
    <a:srgbClr val="D1DBEB"/>
    <a:srgbClr val="808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309" autoAdjust="0"/>
    <p:restoredTop sz="83455" autoAdjust="0"/>
  </p:normalViewPr>
  <p:slideViewPr>
    <p:cSldViewPr>
      <p:cViewPr varScale="1">
        <p:scale>
          <a:sx n="56" d="100"/>
          <a:sy n="56" d="100"/>
        </p:scale>
        <p:origin x="900" y="42"/>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Macintosh%20HD:Users:vaishnav:Downloads:DRAM%20Model%20and%20Test%20yearly%20trends-1.xls" TargetMode="External"/><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Macintosh%20HD:Users:vaishnav:Documents:phd:MemoryCalculator:Memory_Interface_Calculator.xlsx" TargetMode="External"/><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675763590273724E-2"/>
          <c:y val="7.3272322379807492E-2"/>
          <c:w val="0.94464804885377296"/>
          <c:h val="0.87270620252752895"/>
        </c:manualLayout>
      </c:layout>
      <c:radarChart>
        <c:radarStyle val="filled"/>
        <c:varyColors val="0"/>
        <c:ser>
          <c:idx val="0"/>
          <c:order val="0"/>
          <c:tx>
            <c:strRef>
              <c:f>Sheet1!$B$1</c:f>
              <c:strCache>
                <c:ptCount val="1"/>
                <c:pt idx="0">
                  <c:v>CPU</c:v>
                </c:pt>
              </c:strCache>
            </c:strRef>
          </c:tx>
          <c:spPr>
            <a:solidFill>
              <a:schemeClr val="accent1">
                <a:lumMod val="75000"/>
                <a:alpha val="40000"/>
              </a:schemeClr>
            </a:solidFill>
            <a:ln w="50800">
              <a:solidFill>
                <a:schemeClr val="accent1">
                  <a:lumMod val="50000"/>
                </a:schemeClr>
              </a:solidFill>
            </a:ln>
            <a:effectLst/>
          </c:spPr>
          <c:cat>
            <c:strRef>
              <c:f>Sheet1!$A$2:$A$6</c:f>
              <c:strCache>
                <c:ptCount val="5"/>
                <c:pt idx="0">
                  <c:v>AD</c:v>
                </c:pt>
                <c:pt idx="1">
                  <c:v>PE</c:v>
                </c:pt>
                <c:pt idx="2">
                  <c:v>PO</c:v>
                </c:pt>
                <c:pt idx="3">
                  <c:v>PR</c:v>
                </c:pt>
                <c:pt idx="4">
                  <c:v>SC</c:v>
                </c:pt>
              </c:strCache>
            </c:strRef>
          </c:cat>
          <c:val>
            <c:numRef>
              <c:f>Sheet1!$B$2:$B$6</c:f>
              <c:numCache>
                <c:formatCode>General</c:formatCode>
                <c:ptCount val="5"/>
                <c:pt idx="0">
                  <c:v>5</c:v>
                </c:pt>
                <c:pt idx="1">
                  <c:v>1</c:v>
                </c:pt>
                <c:pt idx="2">
                  <c:v>2</c:v>
                </c:pt>
                <c:pt idx="3">
                  <c:v>5</c:v>
                </c:pt>
                <c:pt idx="4">
                  <c:v>5</c:v>
                </c:pt>
              </c:numCache>
            </c:numRef>
          </c:val>
          <c:extLst>
            <c:ext xmlns:c16="http://schemas.microsoft.com/office/drawing/2014/chart" uri="{C3380CC4-5D6E-409C-BE32-E72D297353CC}">
              <c16:uniqueId val="{00000000-F16D-4775-AE35-D26FB3DA6D7F}"/>
            </c:ext>
          </c:extLst>
        </c:ser>
        <c:ser>
          <c:idx val="1"/>
          <c:order val="1"/>
          <c:tx>
            <c:strRef>
              <c:f>Sheet1!$C$1</c:f>
              <c:strCache>
                <c:ptCount val="1"/>
                <c:pt idx="0">
                  <c:v>GPGPU</c:v>
                </c:pt>
              </c:strCache>
            </c:strRef>
          </c:tx>
          <c:spPr>
            <a:solidFill>
              <a:srgbClr val="9966FF">
                <a:alpha val="30000"/>
              </a:srgbClr>
            </a:solidFill>
            <a:ln w="50800">
              <a:solidFill>
                <a:schemeClr val="tx1">
                  <a:lumMod val="50000"/>
                  <a:lumOff val="50000"/>
                </a:schemeClr>
              </a:solidFill>
            </a:ln>
            <a:effectLst/>
          </c:spPr>
          <c:cat>
            <c:strRef>
              <c:f>Sheet1!$A$2:$A$6</c:f>
              <c:strCache>
                <c:ptCount val="5"/>
                <c:pt idx="0">
                  <c:v>AD</c:v>
                </c:pt>
                <c:pt idx="1">
                  <c:v>PE</c:v>
                </c:pt>
                <c:pt idx="2">
                  <c:v>PO</c:v>
                </c:pt>
                <c:pt idx="3">
                  <c:v>PR</c:v>
                </c:pt>
                <c:pt idx="4">
                  <c:v>SC</c:v>
                </c:pt>
              </c:strCache>
            </c:strRef>
          </c:cat>
          <c:val>
            <c:numRef>
              <c:f>Sheet1!$C$2:$C$6</c:f>
              <c:numCache>
                <c:formatCode>General</c:formatCode>
                <c:ptCount val="5"/>
                <c:pt idx="0">
                  <c:v>4</c:v>
                </c:pt>
                <c:pt idx="1">
                  <c:v>2</c:v>
                </c:pt>
                <c:pt idx="2">
                  <c:v>1</c:v>
                </c:pt>
                <c:pt idx="3">
                  <c:v>5</c:v>
                </c:pt>
                <c:pt idx="4">
                  <c:v>5</c:v>
                </c:pt>
              </c:numCache>
            </c:numRef>
          </c:val>
          <c:extLst>
            <c:ext xmlns:c16="http://schemas.microsoft.com/office/drawing/2014/chart" uri="{C3380CC4-5D6E-409C-BE32-E72D297353CC}">
              <c16:uniqueId val="{00000001-F16D-4775-AE35-D26FB3DA6D7F}"/>
            </c:ext>
          </c:extLst>
        </c:ser>
        <c:dLbls>
          <c:showLegendKey val="0"/>
          <c:showVal val="0"/>
          <c:showCatName val="0"/>
          <c:showSerName val="0"/>
          <c:showPercent val="0"/>
          <c:showBubbleSize val="0"/>
        </c:dLbls>
        <c:axId val="46991616"/>
        <c:axId val="47001600"/>
      </c:radarChart>
      <c:catAx>
        <c:axId val="4699161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dk1">
                    <a:lumMod val="50000"/>
                    <a:lumOff val="50000"/>
                  </a:schemeClr>
                </a:solidFill>
                <a:latin typeface="+mn-lt"/>
                <a:ea typeface="+mn-ea"/>
                <a:cs typeface="+mn-cs"/>
              </a:defRPr>
            </a:pPr>
            <a:endParaRPr lang="zh-CN"/>
          </a:p>
        </c:txPr>
        <c:crossAx val="47001600"/>
        <c:crosses val="autoZero"/>
        <c:auto val="1"/>
        <c:lblAlgn val="ctr"/>
        <c:lblOffset val="100"/>
        <c:noMultiLvlLbl val="0"/>
      </c:catAx>
      <c:valAx>
        <c:axId val="47001600"/>
        <c:scaling>
          <c:orientation val="minMax"/>
        </c:scaling>
        <c:delete val="1"/>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crossAx val="46991616"/>
        <c:crosses val="autoZero"/>
        <c:crossBetween val="between"/>
      </c:valAx>
      <c:spPr>
        <a:noFill/>
        <a:ln>
          <a:noFill/>
        </a:ln>
        <a:effectLst/>
      </c:spPr>
    </c:plotArea>
    <c:legend>
      <c:legendPos val="r"/>
      <c:layout>
        <c:manualLayout>
          <c:xMode val="edge"/>
          <c:yMode val="edge"/>
          <c:x val="3.7411819059986376E-2"/>
          <c:y val="0.12788511876457281"/>
          <c:w val="0.33499207170644413"/>
          <c:h val="0.16949411705414902"/>
        </c:manualLayout>
      </c:layout>
      <c:overlay val="0"/>
      <c:spPr>
        <a:noFill/>
        <a:ln>
          <a:noFill/>
        </a:ln>
        <a:effectLst/>
      </c:spPr>
      <c:txPr>
        <a:bodyPr rot="0" spcFirstLastPara="1" vertOverflow="ellipsis" vert="horz" wrap="square" anchor="ctr" anchorCtr="1"/>
        <a:lstStyle/>
        <a:p>
          <a:pPr>
            <a:defRPr sz="1197" b="1" i="0" u="none" strike="noStrike" kern="1200" baseline="0">
              <a:solidFill>
                <a:schemeClr val="dk1">
                  <a:lumMod val="50000"/>
                  <a:lumOff val="50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675763590273724E-2"/>
          <c:y val="7.3272322379807492E-2"/>
          <c:w val="0.94464804885377296"/>
          <c:h val="0.87270620252752895"/>
        </c:manualLayout>
      </c:layout>
      <c:radarChart>
        <c:radarStyle val="filled"/>
        <c:varyColors val="0"/>
        <c:ser>
          <c:idx val="0"/>
          <c:order val="0"/>
          <c:tx>
            <c:strRef>
              <c:f>Sheet1!$D$1</c:f>
              <c:strCache>
                <c:ptCount val="1"/>
                <c:pt idx="0">
                  <c:v>FPGA</c:v>
                </c:pt>
              </c:strCache>
            </c:strRef>
          </c:tx>
          <c:spPr>
            <a:solidFill>
              <a:srgbClr val="0000FF">
                <a:alpha val="30000"/>
              </a:srgbClr>
            </a:solidFill>
            <a:ln w="50800">
              <a:solidFill>
                <a:srgbClr val="0000FF"/>
              </a:solidFill>
            </a:ln>
            <a:effectLst/>
          </c:spPr>
          <c:cat>
            <c:strRef>
              <c:f>Sheet1!$A$2:$A$6</c:f>
              <c:strCache>
                <c:ptCount val="5"/>
                <c:pt idx="0">
                  <c:v>AD</c:v>
                </c:pt>
                <c:pt idx="1">
                  <c:v>PE</c:v>
                </c:pt>
                <c:pt idx="2">
                  <c:v>PO</c:v>
                </c:pt>
                <c:pt idx="3">
                  <c:v>PR</c:v>
                </c:pt>
                <c:pt idx="4">
                  <c:v>SC</c:v>
                </c:pt>
              </c:strCache>
            </c:strRef>
          </c:cat>
          <c:val>
            <c:numRef>
              <c:f>Sheet1!$D$2:$D$6</c:f>
              <c:numCache>
                <c:formatCode>General</c:formatCode>
                <c:ptCount val="5"/>
                <c:pt idx="0">
                  <c:v>3</c:v>
                </c:pt>
                <c:pt idx="1">
                  <c:v>3</c:v>
                </c:pt>
                <c:pt idx="2">
                  <c:v>3</c:v>
                </c:pt>
                <c:pt idx="3">
                  <c:v>3</c:v>
                </c:pt>
                <c:pt idx="4">
                  <c:v>3</c:v>
                </c:pt>
              </c:numCache>
            </c:numRef>
          </c:val>
          <c:extLst>
            <c:ext xmlns:c16="http://schemas.microsoft.com/office/drawing/2014/chart" uri="{C3380CC4-5D6E-409C-BE32-E72D297353CC}">
              <c16:uniqueId val="{00000000-8D20-445C-A997-A8E46F38E28F}"/>
            </c:ext>
          </c:extLst>
        </c:ser>
        <c:dLbls>
          <c:showLegendKey val="0"/>
          <c:showVal val="0"/>
          <c:showCatName val="0"/>
          <c:showSerName val="0"/>
          <c:showPercent val="0"/>
          <c:showBubbleSize val="0"/>
        </c:dLbls>
        <c:axId val="47025536"/>
        <c:axId val="47035520"/>
      </c:radarChart>
      <c:catAx>
        <c:axId val="4702553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dk1">
                    <a:lumMod val="50000"/>
                    <a:lumOff val="50000"/>
                  </a:schemeClr>
                </a:solidFill>
                <a:latin typeface="+mn-lt"/>
                <a:ea typeface="+mn-ea"/>
                <a:cs typeface="+mn-cs"/>
              </a:defRPr>
            </a:pPr>
            <a:endParaRPr lang="zh-CN"/>
          </a:p>
        </c:txPr>
        <c:crossAx val="47035520"/>
        <c:crosses val="autoZero"/>
        <c:auto val="1"/>
        <c:lblAlgn val="ctr"/>
        <c:lblOffset val="100"/>
        <c:noMultiLvlLbl val="0"/>
      </c:catAx>
      <c:valAx>
        <c:axId val="47035520"/>
        <c:scaling>
          <c:orientation val="minMax"/>
          <c:max val="5"/>
        </c:scaling>
        <c:delete val="1"/>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crossAx val="47025536"/>
        <c:crosses val="autoZero"/>
        <c:crossBetween val="between"/>
      </c:valAx>
      <c:spPr>
        <a:noFill/>
        <a:ln>
          <a:noFill/>
        </a:ln>
        <a:effectLst/>
      </c:spPr>
    </c:plotArea>
    <c:legend>
      <c:legendPos val="t"/>
      <c:layout>
        <c:manualLayout>
          <c:xMode val="edge"/>
          <c:yMode val="edge"/>
          <c:x val="0.60932122590283122"/>
          <c:y val="0.19157843419256787"/>
          <c:w val="0.3036008924870055"/>
          <c:h val="9.4704474494663876E-2"/>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dk1">
                  <a:lumMod val="50000"/>
                  <a:lumOff val="50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675763590273724E-2"/>
          <c:y val="7.3272322379807492E-2"/>
          <c:w val="0.94464804885377296"/>
          <c:h val="0.87270620252752895"/>
        </c:manualLayout>
      </c:layout>
      <c:radarChart>
        <c:radarStyle val="filled"/>
        <c:varyColors val="0"/>
        <c:ser>
          <c:idx val="0"/>
          <c:order val="0"/>
          <c:tx>
            <c:strRef>
              <c:f>Sheet1!$E$1</c:f>
              <c:strCache>
                <c:ptCount val="1"/>
                <c:pt idx="0">
                  <c:v>ASIC</c:v>
                </c:pt>
              </c:strCache>
            </c:strRef>
          </c:tx>
          <c:spPr>
            <a:solidFill>
              <a:srgbClr val="92D050">
                <a:alpha val="40000"/>
              </a:srgbClr>
            </a:solidFill>
            <a:ln w="50800">
              <a:solidFill>
                <a:srgbClr val="92D050"/>
              </a:solidFill>
            </a:ln>
            <a:effectLst/>
          </c:spPr>
          <c:cat>
            <c:strRef>
              <c:f>Sheet1!$A$2:$A$6</c:f>
              <c:strCache>
                <c:ptCount val="5"/>
                <c:pt idx="0">
                  <c:v>AD</c:v>
                </c:pt>
                <c:pt idx="1">
                  <c:v>PE</c:v>
                </c:pt>
                <c:pt idx="2">
                  <c:v>PO</c:v>
                </c:pt>
                <c:pt idx="3">
                  <c:v>PR</c:v>
                </c:pt>
                <c:pt idx="4">
                  <c:v>SC</c:v>
                </c:pt>
              </c:strCache>
            </c:strRef>
          </c:cat>
          <c:val>
            <c:numRef>
              <c:f>Sheet1!$E$2:$E$6</c:f>
              <c:numCache>
                <c:formatCode>General</c:formatCode>
                <c:ptCount val="5"/>
                <c:pt idx="0">
                  <c:v>2</c:v>
                </c:pt>
                <c:pt idx="1">
                  <c:v>5</c:v>
                </c:pt>
                <c:pt idx="2">
                  <c:v>4</c:v>
                </c:pt>
                <c:pt idx="3">
                  <c:v>2</c:v>
                </c:pt>
                <c:pt idx="4">
                  <c:v>2</c:v>
                </c:pt>
              </c:numCache>
            </c:numRef>
          </c:val>
          <c:extLst>
            <c:ext xmlns:c16="http://schemas.microsoft.com/office/drawing/2014/chart" uri="{C3380CC4-5D6E-409C-BE32-E72D297353CC}">
              <c16:uniqueId val="{00000000-91E5-403B-880D-5178205CACD0}"/>
            </c:ext>
          </c:extLst>
        </c:ser>
        <c:dLbls>
          <c:showLegendKey val="0"/>
          <c:showVal val="0"/>
          <c:showCatName val="0"/>
          <c:showSerName val="0"/>
          <c:showPercent val="0"/>
          <c:showBubbleSize val="0"/>
        </c:dLbls>
        <c:axId val="47076096"/>
        <c:axId val="47077632"/>
      </c:radarChart>
      <c:catAx>
        <c:axId val="47076096"/>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dk1">
                    <a:lumMod val="50000"/>
                    <a:lumOff val="50000"/>
                  </a:schemeClr>
                </a:solidFill>
                <a:latin typeface="+mn-lt"/>
                <a:ea typeface="+mn-ea"/>
                <a:cs typeface="+mn-cs"/>
              </a:defRPr>
            </a:pPr>
            <a:endParaRPr lang="zh-CN"/>
          </a:p>
        </c:txPr>
        <c:crossAx val="47077632"/>
        <c:crosses val="autoZero"/>
        <c:auto val="1"/>
        <c:lblAlgn val="ctr"/>
        <c:lblOffset val="100"/>
        <c:noMultiLvlLbl val="0"/>
      </c:catAx>
      <c:valAx>
        <c:axId val="47077632"/>
        <c:scaling>
          <c:orientation val="minMax"/>
        </c:scaling>
        <c:delete val="1"/>
        <c:axPos val="l"/>
        <c:majorGridlines>
          <c:spPr>
            <a:ln w="9525" cap="flat" cmpd="sng" algn="ctr">
              <a:solidFill>
                <a:schemeClr val="dk1">
                  <a:lumMod val="15000"/>
                  <a:lumOff val="85000"/>
                </a:schemeClr>
              </a:solidFill>
              <a:round/>
            </a:ln>
            <a:effectLst/>
          </c:spPr>
        </c:majorGridlines>
        <c:numFmt formatCode="General" sourceLinked="1"/>
        <c:majorTickMark val="none"/>
        <c:minorTickMark val="none"/>
        <c:tickLblPos val="nextTo"/>
        <c:crossAx val="47076096"/>
        <c:crosses val="autoZero"/>
        <c:crossBetween val="between"/>
      </c:valAx>
      <c:spPr>
        <a:noFill/>
        <a:ln>
          <a:noFill/>
        </a:ln>
        <a:effectLst/>
      </c:spPr>
    </c:plotArea>
    <c:legend>
      <c:legendPos val="t"/>
      <c:layout>
        <c:manualLayout>
          <c:xMode val="edge"/>
          <c:yMode val="edge"/>
          <c:x val="0.56796820367968515"/>
          <c:y val="0.11320543838651738"/>
          <c:w val="0.40981688642204722"/>
          <c:h val="0.1861396362683895"/>
        </c:manualLayout>
      </c:layout>
      <c:overlay val="0"/>
      <c:spPr>
        <a:noFill/>
        <a:ln>
          <a:noFill/>
        </a:ln>
        <a:effectLst/>
      </c:spPr>
      <c:txPr>
        <a:bodyPr rot="0" spcFirstLastPara="1" vertOverflow="ellipsis" vert="horz" wrap="square" anchor="ctr" anchorCtr="1"/>
        <a:lstStyle/>
        <a:p>
          <a:pPr>
            <a:defRPr sz="1400" b="1" i="0" u="none" strike="noStrike" kern="1200" baseline="0">
              <a:solidFill>
                <a:schemeClr val="dk1">
                  <a:lumMod val="50000"/>
                  <a:lumOff val="50000"/>
                </a:schemeClr>
              </a:solidFill>
              <a:latin typeface="+mn-lt"/>
              <a:ea typeface="+mn-ea"/>
              <a:cs typeface="+mn-cs"/>
            </a:defRPr>
          </a:pPr>
          <a:endParaRPr lang="zh-CN"/>
        </a:p>
      </c:txPr>
    </c:legend>
    <c:plotVisOnly val="1"/>
    <c:dispBlanksAs val="gap"/>
    <c:showDLblsOverMax val="0"/>
  </c:chart>
  <c:spPr>
    <a:noFill/>
    <a:ln w="9525" cap="flat" cmpd="sng" algn="ctr">
      <a:noFill/>
      <a:round/>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DRAM Density (Gbits/die) </a:t>
            </a:r>
          </a:p>
          <a:p>
            <a:pPr>
              <a:defRPr/>
            </a:pPr>
            <a:r>
              <a:rPr lang="en-US" dirty="0"/>
              <a:t>(Source:</a:t>
            </a:r>
            <a:r>
              <a:rPr lang="en-US" baseline="0" dirty="0"/>
              <a:t> ITRS ITWG)</a:t>
            </a:r>
            <a:endParaRPr lang="en-US" dirty="0"/>
          </a:p>
        </c:rich>
      </c:tx>
      <c:layout>
        <c:manualLayout>
          <c:xMode val="edge"/>
          <c:yMode val="edge"/>
          <c:x val="0.29781326366240729"/>
          <c:y val="4.2790117662996324E-3"/>
        </c:manualLayout>
      </c:layout>
      <c:overlay val="0"/>
      <c:spPr>
        <a:noFill/>
        <a:ln w="25400">
          <a:noFill/>
        </a:ln>
      </c:spPr>
    </c:title>
    <c:autoTitleDeleted val="0"/>
    <c:plotArea>
      <c:layout>
        <c:manualLayout>
          <c:layoutTarget val="inner"/>
          <c:xMode val="edge"/>
          <c:yMode val="edge"/>
          <c:x val="0.12855499998292208"/>
          <c:y val="0.13829151587869873"/>
          <c:w val="0.85565476190476197"/>
          <c:h val="0.72489082969433116"/>
        </c:manualLayout>
      </c:layout>
      <c:lineChart>
        <c:grouping val="standard"/>
        <c:varyColors val="0"/>
        <c:ser>
          <c:idx val="0"/>
          <c:order val="0"/>
          <c:tx>
            <c:strRef>
              <c:f>'Historical fcsts'!$A$5</c:f>
              <c:strCache>
                <c:ptCount val="1"/>
                <c:pt idx="0">
                  <c:v>1999</c:v>
                </c:pt>
              </c:strCache>
            </c:strRef>
          </c:tx>
          <c:spPr>
            <a:ln w="12700">
              <a:solidFill>
                <a:srgbClr val="000090"/>
              </a:solidFill>
              <a:prstDash val="solid"/>
            </a:ln>
          </c:spPr>
          <c:marker>
            <c:symbol val="diamond"/>
            <c:size val="5"/>
            <c:spPr>
              <a:solidFill>
                <a:srgbClr val="000090"/>
              </a:solidFill>
              <a:ln>
                <a:solidFill>
                  <a:srgbClr val="000090"/>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fcsts'!$B$5:$AA$5</c:f>
              <c:numCache>
                <c:formatCode>General</c:formatCode>
                <c:ptCount val="18"/>
                <c:pt idx="0">
                  <c:v>4</c:v>
                </c:pt>
                <c:pt idx="1">
                  <c:v>16</c:v>
                </c:pt>
                <c:pt idx="2">
                  <c:v>16</c:v>
                </c:pt>
                <c:pt idx="3">
                  <c:v>16</c:v>
                </c:pt>
                <c:pt idx="4">
                  <c:v>64</c:v>
                </c:pt>
                <c:pt idx="5">
                  <c:v>64</c:v>
                </c:pt>
                <c:pt idx="6">
                  <c:v>64</c:v>
                </c:pt>
                <c:pt idx="7">
                  <c:v>256</c:v>
                </c:pt>
              </c:numCache>
            </c:numRef>
          </c:val>
          <c:smooth val="0"/>
          <c:extLst>
            <c:ext xmlns:c16="http://schemas.microsoft.com/office/drawing/2014/chart" uri="{C3380CC4-5D6E-409C-BE32-E72D297353CC}">
              <c16:uniqueId val="{00000000-6757-4B6B-9B79-B05E2C42FC7E}"/>
            </c:ext>
          </c:extLst>
        </c:ser>
        <c:ser>
          <c:idx val="1"/>
          <c:order val="1"/>
          <c:tx>
            <c:strRef>
              <c:f>'Historical fcsts'!$A$6</c:f>
              <c:strCache>
                <c:ptCount val="1"/>
                <c:pt idx="0">
                  <c:v>2001</c:v>
                </c:pt>
              </c:strCache>
            </c:strRef>
          </c:tx>
          <c:spPr>
            <a:ln w="12700">
              <a:solidFill>
                <a:srgbClr val="F20884"/>
              </a:solidFill>
              <a:prstDash val="solid"/>
            </a:ln>
          </c:spPr>
          <c:marker>
            <c:symbol val="square"/>
            <c:size val="5"/>
            <c:spPr>
              <a:solidFill>
                <a:srgbClr val="F20884"/>
              </a:solidFill>
              <a:ln>
                <a:solidFill>
                  <a:srgbClr val="F20884"/>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fcsts'!$B$6:$AA$6</c:f>
              <c:numCache>
                <c:formatCode>General</c:formatCode>
                <c:ptCount val="18"/>
                <c:pt idx="0">
                  <c:v>4</c:v>
                </c:pt>
                <c:pt idx="1">
                  <c:v>4</c:v>
                </c:pt>
                <c:pt idx="2">
                  <c:v>4</c:v>
                </c:pt>
                <c:pt idx="3">
                  <c:v>16</c:v>
                </c:pt>
                <c:pt idx="4">
                  <c:v>16</c:v>
                </c:pt>
                <c:pt idx="5">
                  <c:v>16</c:v>
                </c:pt>
                <c:pt idx="6">
                  <c:v>64</c:v>
                </c:pt>
                <c:pt idx="7">
                  <c:v>64</c:v>
                </c:pt>
                <c:pt idx="8">
                  <c:v>64</c:v>
                </c:pt>
                <c:pt idx="9">
                  <c:v>256</c:v>
                </c:pt>
              </c:numCache>
            </c:numRef>
          </c:val>
          <c:smooth val="0"/>
          <c:extLst>
            <c:ext xmlns:c16="http://schemas.microsoft.com/office/drawing/2014/chart" uri="{C3380CC4-5D6E-409C-BE32-E72D297353CC}">
              <c16:uniqueId val="{00000001-6757-4B6B-9B79-B05E2C42FC7E}"/>
            </c:ext>
          </c:extLst>
        </c:ser>
        <c:ser>
          <c:idx val="2"/>
          <c:order val="2"/>
          <c:tx>
            <c:strRef>
              <c:f>'Historical fcsts'!$A$7</c:f>
              <c:strCache>
                <c:ptCount val="1"/>
                <c:pt idx="0">
                  <c:v>2003</c:v>
                </c:pt>
              </c:strCache>
            </c:strRef>
          </c:tx>
          <c:spPr>
            <a:ln w="12700">
              <a:solidFill>
                <a:srgbClr val="FCF305"/>
              </a:solidFill>
              <a:prstDash val="solid"/>
            </a:ln>
          </c:spPr>
          <c:marker>
            <c:symbol val="triangle"/>
            <c:size val="5"/>
            <c:spPr>
              <a:solidFill>
                <a:srgbClr val="FCF305"/>
              </a:solidFill>
              <a:ln>
                <a:solidFill>
                  <a:srgbClr val="FCF305"/>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fcsts'!$B$7:$AA$7</c:f>
              <c:numCache>
                <c:formatCode>General</c:formatCode>
                <c:ptCount val="18"/>
                <c:pt idx="0">
                  <c:v>4</c:v>
                </c:pt>
                <c:pt idx="1">
                  <c:v>8</c:v>
                </c:pt>
                <c:pt idx="2">
                  <c:v>8</c:v>
                </c:pt>
                <c:pt idx="3">
                  <c:v>8</c:v>
                </c:pt>
                <c:pt idx="4">
                  <c:v>16</c:v>
                </c:pt>
                <c:pt idx="5">
                  <c:v>32</c:v>
                </c:pt>
                <c:pt idx="6">
                  <c:v>64</c:v>
                </c:pt>
                <c:pt idx="7">
                  <c:v>64</c:v>
                </c:pt>
                <c:pt idx="8">
                  <c:v>128</c:v>
                </c:pt>
                <c:pt idx="9">
                  <c:v>256</c:v>
                </c:pt>
                <c:pt idx="10">
                  <c:v>256</c:v>
                </c:pt>
                <c:pt idx="11">
                  <c:v>512</c:v>
                </c:pt>
              </c:numCache>
            </c:numRef>
          </c:val>
          <c:smooth val="0"/>
          <c:extLst>
            <c:ext xmlns:c16="http://schemas.microsoft.com/office/drawing/2014/chart" uri="{C3380CC4-5D6E-409C-BE32-E72D297353CC}">
              <c16:uniqueId val="{00000002-6757-4B6B-9B79-B05E2C42FC7E}"/>
            </c:ext>
          </c:extLst>
        </c:ser>
        <c:ser>
          <c:idx val="3"/>
          <c:order val="3"/>
          <c:tx>
            <c:strRef>
              <c:f>'Historical fcsts'!$A$8</c:f>
              <c:strCache>
                <c:ptCount val="1"/>
                <c:pt idx="0">
                  <c:v>2004</c:v>
                </c:pt>
              </c:strCache>
            </c:strRef>
          </c:tx>
          <c:spPr>
            <a:ln w="12700">
              <a:solidFill>
                <a:srgbClr val="00ABEA"/>
              </a:solidFill>
              <a:prstDash val="solid"/>
            </a:ln>
          </c:spPr>
          <c:marker>
            <c:symbol val="x"/>
            <c:size val="5"/>
            <c:spPr>
              <a:noFill/>
              <a:ln>
                <a:solidFill>
                  <a:srgbClr val="00ABEA"/>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fcsts'!$B$8:$AA$8</c:f>
              <c:numCache>
                <c:formatCode>General</c:formatCode>
                <c:ptCount val="18"/>
                <c:pt idx="0">
                  <c:v>2</c:v>
                </c:pt>
                <c:pt idx="1">
                  <c:v>4</c:v>
                </c:pt>
                <c:pt idx="2">
                  <c:v>4</c:v>
                </c:pt>
                <c:pt idx="3">
                  <c:v>8</c:v>
                </c:pt>
                <c:pt idx="4">
                  <c:v>16</c:v>
                </c:pt>
                <c:pt idx="5">
                  <c:v>16</c:v>
                </c:pt>
                <c:pt idx="6">
                  <c:v>32</c:v>
                </c:pt>
                <c:pt idx="7">
                  <c:v>64</c:v>
                </c:pt>
                <c:pt idx="8">
                  <c:v>64</c:v>
                </c:pt>
                <c:pt idx="9">
                  <c:v>128</c:v>
                </c:pt>
                <c:pt idx="10">
                  <c:v>256</c:v>
                </c:pt>
                <c:pt idx="11">
                  <c:v>256</c:v>
                </c:pt>
                <c:pt idx="12">
                  <c:v>512</c:v>
                </c:pt>
              </c:numCache>
            </c:numRef>
          </c:val>
          <c:smooth val="0"/>
          <c:extLst>
            <c:ext xmlns:c16="http://schemas.microsoft.com/office/drawing/2014/chart" uri="{C3380CC4-5D6E-409C-BE32-E72D297353CC}">
              <c16:uniqueId val="{00000003-6757-4B6B-9B79-B05E2C42FC7E}"/>
            </c:ext>
          </c:extLst>
        </c:ser>
        <c:ser>
          <c:idx val="4"/>
          <c:order val="4"/>
          <c:tx>
            <c:strRef>
              <c:f>'Historical fcsts'!$A$9</c:f>
              <c:strCache>
                <c:ptCount val="1"/>
                <c:pt idx="0">
                  <c:v>2005</c:v>
                </c:pt>
              </c:strCache>
            </c:strRef>
          </c:tx>
          <c:spPr>
            <a:ln w="12700">
              <a:solidFill>
                <a:srgbClr val="4600A5"/>
              </a:solidFill>
              <a:prstDash val="solid"/>
            </a:ln>
          </c:spPr>
          <c:marker>
            <c:symbol val="star"/>
            <c:size val="5"/>
            <c:spPr>
              <a:noFill/>
              <a:ln>
                <a:solidFill>
                  <a:srgbClr val="4600A5"/>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fcsts'!$B$9:$AA$9</c:f>
              <c:numCache>
                <c:formatCode>General</c:formatCode>
                <c:ptCount val="18"/>
                <c:pt idx="0">
                  <c:v>2</c:v>
                </c:pt>
                <c:pt idx="1">
                  <c:v>2</c:v>
                </c:pt>
                <c:pt idx="2">
                  <c:v>4</c:v>
                </c:pt>
                <c:pt idx="3">
                  <c:v>4</c:v>
                </c:pt>
                <c:pt idx="4">
                  <c:v>4</c:v>
                </c:pt>
                <c:pt idx="5">
                  <c:v>8</c:v>
                </c:pt>
                <c:pt idx="6">
                  <c:v>8</c:v>
                </c:pt>
                <c:pt idx="7">
                  <c:v>8</c:v>
                </c:pt>
                <c:pt idx="8">
                  <c:v>16</c:v>
                </c:pt>
                <c:pt idx="9">
                  <c:v>16</c:v>
                </c:pt>
                <c:pt idx="10">
                  <c:v>16</c:v>
                </c:pt>
                <c:pt idx="11">
                  <c:v>32</c:v>
                </c:pt>
                <c:pt idx="12">
                  <c:v>32</c:v>
                </c:pt>
                <c:pt idx="13">
                  <c:v>32</c:v>
                </c:pt>
              </c:numCache>
            </c:numRef>
          </c:val>
          <c:smooth val="0"/>
          <c:extLst>
            <c:ext xmlns:c16="http://schemas.microsoft.com/office/drawing/2014/chart" uri="{C3380CC4-5D6E-409C-BE32-E72D297353CC}">
              <c16:uniqueId val="{00000004-6757-4B6B-9B79-B05E2C42FC7E}"/>
            </c:ext>
          </c:extLst>
        </c:ser>
        <c:ser>
          <c:idx val="5"/>
          <c:order val="5"/>
          <c:tx>
            <c:strRef>
              <c:f>'Historical fcsts'!$A$10</c:f>
              <c:strCache>
                <c:ptCount val="1"/>
                <c:pt idx="0">
                  <c:v>2006</c:v>
                </c:pt>
              </c:strCache>
            </c:strRef>
          </c:tx>
          <c:spPr>
            <a:ln w="12700">
              <a:solidFill>
                <a:srgbClr val="900000"/>
              </a:solidFill>
              <a:prstDash val="solid"/>
            </a:ln>
          </c:spPr>
          <c:marker>
            <c:symbol val="circle"/>
            <c:size val="5"/>
            <c:spPr>
              <a:solidFill>
                <a:srgbClr val="900000"/>
              </a:solidFill>
              <a:ln>
                <a:solidFill>
                  <a:srgbClr val="900000"/>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fcsts'!$B$10:$AA$10</c:f>
              <c:numCache>
                <c:formatCode>General</c:formatCode>
                <c:ptCount val="18"/>
                <c:pt idx="0">
                  <c:v>2</c:v>
                </c:pt>
                <c:pt idx="1">
                  <c:v>2</c:v>
                </c:pt>
                <c:pt idx="2">
                  <c:v>2</c:v>
                </c:pt>
                <c:pt idx="3">
                  <c:v>4</c:v>
                </c:pt>
                <c:pt idx="4">
                  <c:v>4</c:v>
                </c:pt>
                <c:pt idx="5">
                  <c:v>4</c:v>
                </c:pt>
                <c:pt idx="6">
                  <c:v>8</c:v>
                </c:pt>
                <c:pt idx="7">
                  <c:v>8</c:v>
                </c:pt>
                <c:pt idx="8">
                  <c:v>8</c:v>
                </c:pt>
                <c:pt idx="9">
                  <c:v>16</c:v>
                </c:pt>
                <c:pt idx="10">
                  <c:v>16</c:v>
                </c:pt>
                <c:pt idx="11">
                  <c:v>16</c:v>
                </c:pt>
                <c:pt idx="12">
                  <c:v>32</c:v>
                </c:pt>
                <c:pt idx="13">
                  <c:v>32</c:v>
                </c:pt>
                <c:pt idx="14">
                  <c:v>32</c:v>
                </c:pt>
              </c:numCache>
            </c:numRef>
          </c:val>
          <c:smooth val="0"/>
          <c:extLst>
            <c:ext xmlns:c16="http://schemas.microsoft.com/office/drawing/2014/chart" uri="{C3380CC4-5D6E-409C-BE32-E72D297353CC}">
              <c16:uniqueId val="{00000005-6757-4B6B-9B79-B05E2C42FC7E}"/>
            </c:ext>
          </c:extLst>
        </c:ser>
        <c:ser>
          <c:idx val="6"/>
          <c:order val="6"/>
          <c:tx>
            <c:strRef>
              <c:f>'Historical fcsts'!$A$11</c:f>
              <c:strCache>
                <c:ptCount val="1"/>
                <c:pt idx="0">
                  <c:v>2007</c:v>
                </c:pt>
              </c:strCache>
            </c:strRef>
          </c:tx>
          <c:spPr>
            <a:ln w="38100">
              <a:solidFill>
                <a:srgbClr val="FF6600"/>
              </a:solidFill>
              <a:prstDash val="solid"/>
            </a:ln>
          </c:spPr>
          <c:marker>
            <c:symbol val="square"/>
            <c:size val="6"/>
            <c:spPr>
              <a:solidFill>
                <a:srgbClr val="FF6600"/>
              </a:solidFill>
              <a:ln>
                <a:solidFill>
                  <a:srgbClr val="FF6600"/>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fcsts'!$B$11:$AA$11</c:f>
              <c:numCache>
                <c:formatCode>General</c:formatCode>
                <c:ptCount val="18"/>
                <c:pt idx="0">
                  <c:v>2</c:v>
                </c:pt>
                <c:pt idx="1">
                  <c:v>2</c:v>
                </c:pt>
                <c:pt idx="2">
                  <c:v>4</c:v>
                </c:pt>
                <c:pt idx="3">
                  <c:v>4</c:v>
                </c:pt>
                <c:pt idx="4">
                  <c:v>4</c:v>
                </c:pt>
                <c:pt idx="5">
                  <c:v>8</c:v>
                </c:pt>
                <c:pt idx="6">
                  <c:v>8</c:v>
                </c:pt>
                <c:pt idx="7">
                  <c:v>8</c:v>
                </c:pt>
                <c:pt idx="8">
                  <c:v>16</c:v>
                </c:pt>
                <c:pt idx="9">
                  <c:v>16</c:v>
                </c:pt>
                <c:pt idx="10">
                  <c:v>16</c:v>
                </c:pt>
                <c:pt idx="11">
                  <c:v>32</c:v>
                </c:pt>
                <c:pt idx="12">
                  <c:v>32</c:v>
                </c:pt>
                <c:pt idx="13">
                  <c:v>32</c:v>
                </c:pt>
                <c:pt idx="14">
                  <c:v>64</c:v>
                </c:pt>
                <c:pt idx="15">
                  <c:v>64</c:v>
                </c:pt>
              </c:numCache>
            </c:numRef>
          </c:val>
          <c:smooth val="0"/>
          <c:extLst>
            <c:ext xmlns:c16="http://schemas.microsoft.com/office/drawing/2014/chart" uri="{C3380CC4-5D6E-409C-BE32-E72D297353CC}">
              <c16:uniqueId val="{00000006-6757-4B6B-9B79-B05E2C42FC7E}"/>
            </c:ext>
          </c:extLst>
        </c:ser>
        <c:ser>
          <c:idx val="7"/>
          <c:order val="7"/>
          <c:tx>
            <c:strRef>
              <c:f>'Historical fcsts'!$A$13</c:f>
              <c:strCache>
                <c:ptCount val="1"/>
                <c:pt idx="0">
                  <c:v>2009</c:v>
                </c:pt>
              </c:strCache>
            </c:strRef>
          </c:tx>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fcsts'!$L$13:$AA$13</c:f>
              <c:numCache>
                <c:formatCode>General</c:formatCode>
                <c:ptCount val="16"/>
                <c:pt idx="0">
                  <c:v>2</c:v>
                </c:pt>
                <c:pt idx="1">
                  <c:v>2</c:v>
                </c:pt>
                <c:pt idx="2">
                  <c:v>4</c:v>
                </c:pt>
                <c:pt idx="3">
                  <c:v>4</c:v>
                </c:pt>
                <c:pt idx="4">
                  <c:v>4</c:v>
                </c:pt>
                <c:pt idx="5">
                  <c:v>8</c:v>
                </c:pt>
                <c:pt idx="6">
                  <c:v>8</c:v>
                </c:pt>
                <c:pt idx="7">
                  <c:v>8</c:v>
                </c:pt>
                <c:pt idx="8">
                  <c:v>16</c:v>
                </c:pt>
                <c:pt idx="9">
                  <c:v>16</c:v>
                </c:pt>
                <c:pt idx="10">
                  <c:v>16</c:v>
                </c:pt>
                <c:pt idx="11">
                  <c:v>32</c:v>
                </c:pt>
                <c:pt idx="12">
                  <c:v>32</c:v>
                </c:pt>
                <c:pt idx="13">
                  <c:v>32</c:v>
                </c:pt>
                <c:pt idx="14">
                  <c:v>64</c:v>
                </c:pt>
                <c:pt idx="15">
                  <c:v>64</c:v>
                </c:pt>
              </c:numCache>
            </c:numRef>
          </c:val>
          <c:smooth val="0"/>
          <c:extLst>
            <c:ext xmlns:c16="http://schemas.microsoft.com/office/drawing/2014/chart" uri="{C3380CC4-5D6E-409C-BE32-E72D297353CC}">
              <c16:uniqueId val="{00000007-6757-4B6B-9B79-B05E2C42FC7E}"/>
            </c:ext>
          </c:extLst>
        </c:ser>
        <c:dLbls>
          <c:showLegendKey val="0"/>
          <c:showVal val="0"/>
          <c:showCatName val="0"/>
          <c:showSerName val="0"/>
          <c:showPercent val="0"/>
          <c:showBubbleSize val="0"/>
        </c:dLbls>
        <c:marker val="1"/>
        <c:smooth val="0"/>
        <c:axId val="78650368"/>
        <c:axId val="78652160"/>
      </c:lineChart>
      <c:catAx>
        <c:axId val="78650368"/>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a:pPr>
            <a:endParaRPr lang="zh-CN"/>
          </a:p>
        </c:txPr>
        <c:crossAx val="78652160"/>
        <c:crossesAt val="0.1"/>
        <c:auto val="1"/>
        <c:lblAlgn val="ctr"/>
        <c:lblOffset val="100"/>
        <c:tickLblSkip val="1"/>
        <c:tickMarkSkip val="1"/>
        <c:noMultiLvlLbl val="0"/>
      </c:catAx>
      <c:valAx>
        <c:axId val="78652160"/>
        <c:scaling>
          <c:logBase val="10"/>
          <c:orientation val="minMax"/>
        </c:scaling>
        <c:delete val="0"/>
        <c:axPos val="l"/>
        <c:majorGridlines>
          <c:spPr>
            <a:ln w="3175">
              <a:solidFill>
                <a:srgbClr val="000000"/>
              </a:solidFill>
              <a:prstDash val="solid"/>
            </a:ln>
          </c:spPr>
        </c:majorGridlines>
        <c:numFmt formatCode="General" sourceLinked="1"/>
        <c:majorTickMark val="out"/>
        <c:minorTickMark val="none"/>
        <c:tickLblPos val="nextTo"/>
        <c:spPr>
          <a:ln w="3175">
            <a:solidFill>
              <a:srgbClr val="000000"/>
            </a:solidFill>
            <a:prstDash val="solid"/>
          </a:ln>
        </c:spPr>
        <c:txPr>
          <a:bodyPr rot="0" vert="horz"/>
          <a:lstStyle/>
          <a:p>
            <a:pPr>
              <a:defRPr/>
            </a:pPr>
            <a:endParaRPr lang="zh-CN"/>
          </a:p>
        </c:txPr>
        <c:crossAx val="78650368"/>
        <c:crosses val="autoZero"/>
        <c:crossBetween val="midCat"/>
      </c:valAx>
      <c:spPr>
        <a:solidFill>
          <a:srgbClr val="C0C0C0"/>
        </a:solidFill>
        <a:ln w="12700">
          <a:solidFill>
            <a:srgbClr val="808080"/>
          </a:solidFill>
          <a:prstDash val="solid"/>
        </a:ln>
      </c:spPr>
    </c:plotArea>
    <c:legend>
      <c:legendPos val="r"/>
      <c:layout>
        <c:manualLayout>
          <c:xMode val="edge"/>
          <c:yMode val="edge"/>
          <c:x val="0.81350545316410816"/>
          <c:y val="0.19043461367038836"/>
          <c:w val="0.179008067284014"/>
          <c:h val="0.52784321959755265"/>
        </c:manualLayout>
      </c:layout>
      <c:overlay val="0"/>
      <c:spPr>
        <a:solidFill>
          <a:srgbClr val="FFFFFF"/>
        </a:solidFill>
        <a:ln w="3175">
          <a:solidFill>
            <a:srgbClr val="000000"/>
          </a:solidFill>
          <a:prstDash val="solid"/>
        </a:ln>
      </c:spPr>
    </c:legend>
    <c:plotVisOnly val="1"/>
    <c:dispBlanksAs val="gap"/>
    <c:showDLblsOverMax val="0"/>
  </c:chart>
  <c:spPr>
    <a:noFill/>
    <a:ln w="9525">
      <a:noFill/>
    </a:ln>
  </c:spPr>
  <c:txPr>
    <a:bodyPr/>
    <a:lstStyle/>
    <a:p>
      <a:pPr>
        <a:defRPr sz="1200" b="0" i="0" u="none" strike="noStrike" baseline="0">
          <a:solidFill>
            <a:srgbClr val="000000"/>
          </a:solidFill>
          <a:latin typeface="Arial"/>
          <a:ea typeface="Arial"/>
          <a:cs typeface="Arial"/>
        </a:defRPr>
      </a:pPr>
      <a:endParaRPr lang="zh-CN"/>
    </a:p>
  </c:txPr>
  <c:externalData r:id="rId2">
    <c:autoUpdate val="0"/>
  </c:externalData>
  <c:userShapes r:id="rId3"/>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dirty="0"/>
              <a:t>DRAM I/O Rate </a:t>
            </a:r>
          </a:p>
          <a:p>
            <a:pPr>
              <a:defRPr/>
            </a:pPr>
            <a:r>
              <a:rPr lang="en-US" dirty="0"/>
              <a:t>(Source: ITRS ITWG)</a:t>
            </a:r>
          </a:p>
        </c:rich>
      </c:tx>
      <c:layout>
        <c:manualLayout>
          <c:xMode val="edge"/>
          <c:yMode val="edge"/>
          <c:x val="0.34618049860047739"/>
          <c:y val="1.6063207408744642E-2"/>
        </c:manualLayout>
      </c:layout>
      <c:overlay val="0"/>
      <c:spPr>
        <a:noFill/>
        <a:ln w="25400">
          <a:noFill/>
        </a:ln>
      </c:spPr>
    </c:title>
    <c:autoTitleDeleted val="0"/>
    <c:plotArea>
      <c:layout>
        <c:manualLayout>
          <c:layoutTarget val="inner"/>
          <c:xMode val="edge"/>
          <c:yMode val="edge"/>
          <c:x val="0.12351190476190529"/>
          <c:y val="0.148471615720524"/>
          <c:w val="0.82440476190475409"/>
          <c:h val="0.70742358078601808"/>
        </c:manualLayout>
      </c:layout>
      <c:lineChart>
        <c:grouping val="standard"/>
        <c:varyColors val="0"/>
        <c:ser>
          <c:idx val="0"/>
          <c:order val="0"/>
          <c:tx>
            <c:strRef>
              <c:f>'Historical fcsts'!$A$17</c:f>
              <c:strCache>
                <c:ptCount val="1"/>
                <c:pt idx="0">
                  <c:v>1999</c:v>
                </c:pt>
              </c:strCache>
            </c:strRef>
          </c:tx>
          <c:spPr>
            <a:ln w="12700">
              <a:solidFill>
                <a:srgbClr val="000090"/>
              </a:solidFill>
              <a:prstDash val="solid"/>
            </a:ln>
          </c:spPr>
          <c:marker>
            <c:symbol val="diamond"/>
            <c:size val="5"/>
            <c:spPr>
              <a:solidFill>
                <a:srgbClr val="000090"/>
              </a:solidFill>
              <a:ln>
                <a:solidFill>
                  <a:srgbClr val="000090"/>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fcsts'!$B$17:$AA$17</c:f>
              <c:numCache>
                <c:formatCode>0.00</c:formatCode>
                <c:ptCount val="18"/>
                <c:pt idx="0">
                  <c:v>2.1</c:v>
                </c:pt>
                <c:pt idx="1">
                  <c:v>2.2000000000000002</c:v>
                </c:pt>
                <c:pt idx="2">
                  <c:v>2.2999999999999998</c:v>
                </c:pt>
                <c:pt idx="3">
                  <c:v>2.5</c:v>
                </c:pt>
                <c:pt idx="4">
                  <c:v>2.6</c:v>
                </c:pt>
                <c:pt idx="5">
                  <c:v>2.7</c:v>
                </c:pt>
                <c:pt idx="6">
                  <c:v>2.9</c:v>
                </c:pt>
                <c:pt idx="7">
                  <c:v>3</c:v>
                </c:pt>
              </c:numCache>
            </c:numRef>
          </c:val>
          <c:smooth val="0"/>
          <c:extLst>
            <c:ext xmlns:c16="http://schemas.microsoft.com/office/drawing/2014/chart" uri="{C3380CC4-5D6E-409C-BE32-E72D297353CC}">
              <c16:uniqueId val="{00000000-2796-442D-BF36-67A0D3516CB8}"/>
            </c:ext>
          </c:extLst>
        </c:ser>
        <c:ser>
          <c:idx val="1"/>
          <c:order val="1"/>
          <c:tx>
            <c:strRef>
              <c:f>'Historical fcsts'!$A$18</c:f>
              <c:strCache>
                <c:ptCount val="1"/>
                <c:pt idx="0">
                  <c:v>2001</c:v>
                </c:pt>
              </c:strCache>
            </c:strRef>
          </c:tx>
          <c:spPr>
            <a:ln w="12700">
              <a:solidFill>
                <a:srgbClr val="F20884"/>
              </a:solidFill>
              <a:prstDash val="solid"/>
            </a:ln>
          </c:spPr>
          <c:marker>
            <c:symbol val="square"/>
            <c:size val="5"/>
            <c:spPr>
              <a:solidFill>
                <a:srgbClr val="F20884"/>
              </a:solidFill>
              <a:ln>
                <a:solidFill>
                  <a:srgbClr val="F20884"/>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fcsts'!$B$18:$AA$18</c:f>
              <c:numCache>
                <c:formatCode>0.00</c:formatCode>
                <c:ptCount val="18"/>
                <c:pt idx="0">
                  <c:v>2</c:v>
                </c:pt>
                <c:pt idx="1">
                  <c:v>2.1</c:v>
                </c:pt>
                <c:pt idx="2">
                  <c:v>2.2999999999999998</c:v>
                </c:pt>
                <c:pt idx="3">
                  <c:v>2.4</c:v>
                </c:pt>
                <c:pt idx="4">
                  <c:v>2.6</c:v>
                </c:pt>
                <c:pt idx="5">
                  <c:v>2.8</c:v>
                </c:pt>
                <c:pt idx="6">
                  <c:v>3</c:v>
                </c:pt>
                <c:pt idx="7">
                  <c:v>3.2</c:v>
                </c:pt>
                <c:pt idx="8">
                  <c:v>3.4</c:v>
                </c:pt>
                <c:pt idx="9">
                  <c:v>3.6</c:v>
                </c:pt>
              </c:numCache>
            </c:numRef>
          </c:val>
          <c:smooth val="0"/>
          <c:extLst>
            <c:ext xmlns:c16="http://schemas.microsoft.com/office/drawing/2014/chart" uri="{C3380CC4-5D6E-409C-BE32-E72D297353CC}">
              <c16:uniqueId val="{00000001-2796-442D-BF36-67A0D3516CB8}"/>
            </c:ext>
          </c:extLst>
        </c:ser>
        <c:ser>
          <c:idx val="2"/>
          <c:order val="2"/>
          <c:tx>
            <c:strRef>
              <c:f>'Historical fcsts'!$A$19</c:f>
              <c:strCache>
                <c:ptCount val="1"/>
                <c:pt idx="0">
                  <c:v>2003</c:v>
                </c:pt>
              </c:strCache>
            </c:strRef>
          </c:tx>
          <c:spPr>
            <a:ln w="12700">
              <a:solidFill>
                <a:srgbClr val="FCF305"/>
              </a:solidFill>
              <a:prstDash val="solid"/>
            </a:ln>
          </c:spPr>
          <c:marker>
            <c:symbol val="triangle"/>
            <c:size val="5"/>
            <c:spPr>
              <a:solidFill>
                <a:srgbClr val="FCF305"/>
              </a:solidFill>
              <a:ln>
                <a:solidFill>
                  <a:srgbClr val="FCF305"/>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fcsts'!$B$19:$AA$19</c:f>
              <c:numCache>
                <c:formatCode>0.00</c:formatCode>
                <c:ptCount val="18"/>
                <c:pt idx="0">
                  <c:v>1.2</c:v>
                </c:pt>
                <c:pt idx="1">
                  <c:v>1.2</c:v>
                </c:pt>
                <c:pt idx="2">
                  <c:v>1.4</c:v>
                </c:pt>
                <c:pt idx="3">
                  <c:v>1.4</c:v>
                </c:pt>
                <c:pt idx="4">
                  <c:v>1.6</c:v>
                </c:pt>
                <c:pt idx="5">
                  <c:v>1.7</c:v>
                </c:pt>
                <c:pt idx="6">
                  <c:v>2</c:v>
                </c:pt>
                <c:pt idx="7">
                  <c:v>2.2000000000000002</c:v>
                </c:pt>
                <c:pt idx="8">
                  <c:v>2.4</c:v>
                </c:pt>
                <c:pt idx="9">
                  <c:v>2.4</c:v>
                </c:pt>
                <c:pt idx="10">
                  <c:v>2.6</c:v>
                </c:pt>
                <c:pt idx="11">
                  <c:v>2.9</c:v>
                </c:pt>
              </c:numCache>
            </c:numRef>
          </c:val>
          <c:smooth val="0"/>
          <c:extLst>
            <c:ext xmlns:c16="http://schemas.microsoft.com/office/drawing/2014/chart" uri="{C3380CC4-5D6E-409C-BE32-E72D297353CC}">
              <c16:uniqueId val="{00000002-2796-442D-BF36-67A0D3516CB8}"/>
            </c:ext>
          </c:extLst>
        </c:ser>
        <c:ser>
          <c:idx val="3"/>
          <c:order val="3"/>
          <c:tx>
            <c:strRef>
              <c:f>'Historical fcsts'!$A$20</c:f>
              <c:strCache>
                <c:ptCount val="1"/>
                <c:pt idx="0">
                  <c:v>2004</c:v>
                </c:pt>
              </c:strCache>
            </c:strRef>
          </c:tx>
          <c:spPr>
            <a:ln w="12700">
              <a:solidFill>
                <a:srgbClr val="00ABEA"/>
              </a:solidFill>
              <a:prstDash val="solid"/>
            </a:ln>
          </c:spPr>
          <c:marker>
            <c:symbol val="x"/>
            <c:size val="5"/>
            <c:spPr>
              <a:noFill/>
              <a:ln>
                <a:solidFill>
                  <a:srgbClr val="00ABEA"/>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fcsts'!$B$20:$AA$20</c:f>
              <c:numCache>
                <c:formatCode>0.00</c:formatCode>
                <c:ptCount val="18"/>
                <c:pt idx="0">
                  <c:v>1</c:v>
                </c:pt>
                <c:pt idx="1">
                  <c:v>1.2</c:v>
                </c:pt>
                <c:pt idx="2">
                  <c:v>1.2</c:v>
                </c:pt>
                <c:pt idx="3">
                  <c:v>1.4</c:v>
                </c:pt>
                <c:pt idx="4">
                  <c:v>1.4</c:v>
                </c:pt>
                <c:pt idx="5">
                  <c:v>1.4</c:v>
                </c:pt>
                <c:pt idx="6">
                  <c:v>1.7</c:v>
                </c:pt>
                <c:pt idx="7">
                  <c:v>1.7</c:v>
                </c:pt>
                <c:pt idx="8">
                  <c:v>1.7</c:v>
                </c:pt>
                <c:pt idx="9">
                  <c:v>2.4</c:v>
                </c:pt>
                <c:pt idx="10">
                  <c:v>2.4</c:v>
                </c:pt>
                <c:pt idx="11">
                  <c:v>2.4</c:v>
                </c:pt>
                <c:pt idx="12">
                  <c:v>2.9</c:v>
                </c:pt>
              </c:numCache>
            </c:numRef>
          </c:val>
          <c:smooth val="0"/>
          <c:extLst>
            <c:ext xmlns:c16="http://schemas.microsoft.com/office/drawing/2014/chart" uri="{C3380CC4-5D6E-409C-BE32-E72D297353CC}">
              <c16:uniqueId val="{00000003-2796-442D-BF36-67A0D3516CB8}"/>
            </c:ext>
          </c:extLst>
        </c:ser>
        <c:ser>
          <c:idx val="4"/>
          <c:order val="4"/>
          <c:tx>
            <c:strRef>
              <c:f>'Historical fcsts'!$A$21</c:f>
              <c:strCache>
                <c:ptCount val="1"/>
                <c:pt idx="0">
                  <c:v>2005</c:v>
                </c:pt>
              </c:strCache>
            </c:strRef>
          </c:tx>
          <c:spPr>
            <a:ln w="12700">
              <a:solidFill>
                <a:srgbClr val="4600A5"/>
              </a:solidFill>
              <a:prstDash val="solid"/>
            </a:ln>
          </c:spPr>
          <c:marker>
            <c:symbol val="star"/>
            <c:size val="5"/>
            <c:spPr>
              <a:noFill/>
              <a:ln>
                <a:solidFill>
                  <a:srgbClr val="4600A5"/>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fcsts'!$B$21:$AA$21</c:f>
              <c:numCache>
                <c:formatCode>0.00</c:formatCode>
                <c:ptCount val="18"/>
                <c:pt idx="0">
                  <c:v>0.8</c:v>
                </c:pt>
                <c:pt idx="1">
                  <c:v>0.93333333333333302</c:v>
                </c:pt>
                <c:pt idx="2">
                  <c:v>1.0666666666666671</c:v>
                </c:pt>
                <c:pt idx="3">
                  <c:v>1.2</c:v>
                </c:pt>
                <c:pt idx="4">
                  <c:v>1.333333333333333</c:v>
                </c:pt>
                <c:pt idx="5">
                  <c:v>1.466666666666667</c:v>
                </c:pt>
                <c:pt idx="6">
                  <c:v>1.6</c:v>
                </c:pt>
                <c:pt idx="7">
                  <c:v>1.7333333333333318</c:v>
                </c:pt>
                <c:pt idx="8">
                  <c:v>1.8666666666666671</c:v>
                </c:pt>
                <c:pt idx="9">
                  <c:v>2</c:v>
                </c:pt>
                <c:pt idx="10">
                  <c:v>2.1333333333333342</c:v>
                </c:pt>
                <c:pt idx="11">
                  <c:v>2.2666666666666671</c:v>
                </c:pt>
                <c:pt idx="12">
                  <c:v>2.4</c:v>
                </c:pt>
                <c:pt idx="13">
                  <c:v>2.5333333333333332</c:v>
                </c:pt>
              </c:numCache>
            </c:numRef>
          </c:val>
          <c:smooth val="0"/>
          <c:extLst>
            <c:ext xmlns:c16="http://schemas.microsoft.com/office/drawing/2014/chart" uri="{C3380CC4-5D6E-409C-BE32-E72D297353CC}">
              <c16:uniqueId val="{00000004-2796-442D-BF36-67A0D3516CB8}"/>
            </c:ext>
          </c:extLst>
        </c:ser>
        <c:ser>
          <c:idx val="5"/>
          <c:order val="5"/>
          <c:tx>
            <c:strRef>
              <c:f>'Historical fcsts'!$A$22</c:f>
              <c:strCache>
                <c:ptCount val="1"/>
                <c:pt idx="0">
                  <c:v>2006</c:v>
                </c:pt>
              </c:strCache>
            </c:strRef>
          </c:tx>
          <c:spPr>
            <a:ln w="12700">
              <a:solidFill>
                <a:srgbClr val="900000"/>
              </a:solidFill>
              <a:prstDash val="solid"/>
            </a:ln>
          </c:spPr>
          <c:marker>
            <c:symbol val="circle"/>
            <c:size val="5"/>
            <c:spPr>
              <a:solidFill>
                <a:srgbClr val="900000"/>
              </a:solidFill>
              <a:ln>
                <a:solidFill>
                  <a:srgbClr val="900000"/>
                </a:solidFill>
                <a:prstDash val="solid"/>
              </a:ln>
            </c:spPr>
          </c:marker>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fcsts'!$B$22:$AA$22</c:f>
              <c:numCache>
                <c:formatCode>0.00</c:formatCode>
                <c:ptCount val="18"/>
                <c:pt idx="0">
                  <c:v>0.8</c:v>
                </c:pt>
                <c:pt idx="1">
                  <c:v>1</c:v>
                </c:pt>
                <c:pt idx="2">
                  <c:v>1.2</c:v>
                </c:pt>
                <c:pt idx="3">
                  <c:v>1.2</c:v>
                </c:pt>
                <c:pt idx="4">
                  <c:v>1.33</c:v>
                </c:pt>
                <c:pt idx="5">
                  <c:v>1.33</c:v>
                </c:pt>
                <c:pt idx="6">
                  <c:v>1.5</c:v>
                </c:pt>
                <c:pt idx="7">
                  <c:v>1.5</c:v>
                </c:pt>
                <c:pt idx="8">
                  <c:v>1.8</c:v>
                </c:pt>
                <c:pt idx="9">
                  <c:v>1.8</c:v>
                </c:pt>
                <c:pt idx="10">
                  <c:v>2</c:v>
                </c:pt>
                <c:pt idx="11">
                  <c:v>2</c:v>
                </c:pt>
                <c:pt idx="12">
                  <c:v>2.25</c:v>
                </c:pt>
                <c:pt idx="13">
                  <c:v>2.25</c:v>
                </c:pt>
                <c:pt idx="14">
                  <c:v>2.5</c:v>
                </c:pt>
              </c:numCache>
            </c:numRef>
          </c:val>
          <c:smooth val="0"/>
          <c:extLst>
            <c:ext xmlns:c16="http://schemas.microsoft.com/office/drawing/2014/chart" uri="{C3380CC4-5D6E-409C-BE32-E72D297353CC}">
              <c16:uniqueId val="{00000005-2796-442D-BF36-67A0D3516CB8}"/>
            </c:ext>
          </c:extLst>
        </c:ser>
        <c:ser>
          <c:idx val="6"/>
          <c:order val="6"/>
          <c:tx>
            <c:strRef>
              <c:f>'Historical fcsts'!$A$23</c:f>
              <c:strCache>
                <c:ptCount val="1"/>
                <c:pt idx="0">
                  <c:v>2007</c:v>
                </c:pt>
              </c:strCache>
            </c:strRef>
          </c:tx>
          <c:spPr>
            <a:ln w="12700" cap="rnd" cmpd="sng" algn="ctr">
              <a:solidFill>
                <a:srgbClr val="FF6600"/>
              </a:solidFill>
              <a:prstDash val="solid"/>
              <a:round/>
              <a:headEnd type="none" w="med" len="med"/>
              <a:tailEnd type="none" w="med" len="med"/>
            </a:ln>
          </c:spPr>
          <c:marker>
            <c:symbol val="square"/>
            <c:size val="5"/>
            <c:spPr>
              <a:solidFill>
                <a:srgbClr val="FF6600"/>
              </a:solidFill>
              <a:ln w="12700" cap="rnd" cmpd="sng" algn="ctr">
                <a:solidFill>
                  <a:srgbClr val="FF6600"/>
                </a:solidFill>
                <a:prstDash val="solid"/>
                <a:round/>
                <a:headEnd type="none" w="med" len="med"/>
                <a:tailEnd type="none" w="med" len="med"/>
              </a:ln>
            </c:spPr>
          </c:marker>
          <c:dPt>
            <c:idx val="14"/>
            <c:marker>
              <c:spPr>
                <a:solidFill>
                  <a:srgbClr val="FF6600"/>
                </a:solidFill>
                <a:ln w="0" cap="rnd" cmpd="sng" algn="ctr">
                  <a:solidFill>
                    <a:srgbClr val="FF6600"/>
                  </a:solidFill>
                  <a:prstDash val="solid"/>
                  <a:round/>
                  <a:headEnd type="none" w="med" len="med"/>
                  <a:tailEnd type="none" w="med" len="med"/>
                </a:ln>
              </c:spPr>
            </c:marker>
            <c:bubble3D val="0"/>
            <c:spPr>
              <a:ln w="0" cap="rnd" cmpd="sng" algn="ctr">
                <a:solidFill>
                  <a:srgbClr val="FF6600"/>
                </a:solidFill>
                <a:prstDash val="solid"/>
                <a:round/>
                <a:headEnd type="none" w="med" len="med"/>
                <a:tailEnd type="none" w="med" len="med"/>
              </a:ln>
            </c:spPr>
            <c:extLst>
              <c:ext xmlns:c16="http://schemas.microsoft.com/office/drawing/2014/chart" uri="{C3380CC4-5D6E-409C-BE32-E72D297353CC}">
                <c16:uniqueId val="{00000007-2796-442D-BF36-67A0D3516CB8}"/>
              </c:ext>
            </c:extLst>
          </c:dPt>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fcsts'!$B$23:$AA$23</c:f>
              <c:numCache>
                <c:formatCode>0.00</c:formatCode>
                <c:ptCount val="18"/>
                <c:pt idx="0">
                  <c:v>1.0660000000000001</c:v>
                </c:pt>
                <c:pt idx="1">
                  <c:v>1.3320000000000001</c:v>
                </c:pt>
                <c:pt idx="2">
                  <c:v>1.34</c:v>
                </c:pt>
                <c:pt idx="3">
                  <c:v>1.6</c:v>
                </c:pt>
                <c:pt idx="4">
                  <c:v>1.6</c:v>
                </c:pt>
                <c:pt idx="5">
                  <c:v>2.1319999999999997</c:v>
                </c:pt>
                <c:pt idx="6">
                  <c:v>2.6640000000000001</c:v>
                </c:pt>
                <c:pt idx="7">
                  <c:v>2.68</c:v>
                </c:pt>
                <c:pt idx="8">
                  <c:v>3.2</c:v>
                </c:pt>
                <c:pt idx="9">
                  <c:v>3.2</c:v>
                </c:pt>
                <c:pt idx="10">
                  <c:v>4.2639999999999976</c:v>
                </c:pt>
                <c:pt idx="11">
                  <c:v>5.3279999999999657</c:v>
                </c:pt>
                <c:pt idx="12">
                  <c:v>5.3599999999999977</c:v>
                </c:pt>
                <c:pt idx="13">
                  <c:v>6.4</c:v>
                </c:pt>
                <c:pt idx="14">
                  <c:v>6.4</c:v>
                </c:pt>
                <c:pt idx="15" formatCode="General">
                  <c:v>8.5279999999999987</c:v>
                </c:pt>
              </c:numCache>
            </c:numRef>
          </c:val>
          <c:smooth val="0"/>
          <c:extLst>
            <c:ext xmlns:c16="http://schemas.microsoft.com/office/drawing/2014/chart" uri="{C3380CC4-5D6E-409C-BE32-E72D297353CC}">
              <c16:uniqueId val="{00000008-2796-442D-BF36-67A0D3516CB8}"/>
            </c:ext>
          </c:extLst>
        </c:ser>
        <c:ser>
          <c:idx val="7"/>
          <c:order val="7"/>
          <c:tx>
            <c:strRef>
              <c:f>'Historical fcsts'!$A$25</c:f>
              <c:strCache>
                <c:ptCount val="1"/>
                <c:pt idx="0">
                  <c:v>2009</c:v>
                </c:pt>
              </c:strCache>
            </c:strRef>
          </c:tx>
          <c:cat>
            <c:numRef>
              <c:f>'Historical fcsts'!$J$1:$AA$1</c:f>
              <c:numCache>
                <c:formatCode>General</c:formatCode>
                <c:ptCount val="18"/>
                <c:pt idx="0">
                  <c:v>2007</c:v>
                </c:pt>
                <c:pt idx="1">
                  <c:v>2008</c:v>
                </c:pt>
                <c:pt idx="2">
                  <c:v>2009</c:v>
                </c:pt>
                <c:pt idx="3">
                  <c:v>2010</c:v>
                </c:pt>
                <c:pt idx="4">
                  <c:v>2011</c:v>
                </c:pt>
                <c:pt idx="5">
                  <c:v>2012</c:v>
                </c:pt>
                <c:pt idx="6">
                  <c:v>2013</c:v>
                </c:pt>
                <c:pt idx="7">
                  <c:v>2014</c:v>
                </c:pt>
                <c:pt idx="8">
                  <c:v>2015</c:v>
                </c:pt>
                <c:pt idx="9">
                  <c:v>2016</c:v>
                </c:pt>
                <c:pt idx="10">
                  <c:v>2017</c:v>
                </c:pt>
                <c:pt idx="11">
                  <c:v>2018</c:v>
                </c:pt>
                <c:pt idx="12">
                  <c:v>2019</c:v>
                </c:pt>
                <c:pt idx="13">
                  <c:v>2020</c:v>
                </c:pt>
                <c:pt idx="14">
                  <c:v>2021</c:v>
                </c:pt>
                <c:pt idx="15">
                  <c:v>2022</c:v>
                </c:pt>
                <c:pt idx="16">
                  <c:v>2023</c:v>
                </c:pt>
                <c:pt idx="17">
                  <c:v>2024</c:v>
                </c:pt>
              </c:numCache>
            </c:numRef>
          </c:cat>
          <c:val>
            <c:numRef>
              <c:f>'Historical fcsts'!$L$25:$AA$25</c:f>
              <c:numCache>
                <c:formatCode>0.0</c:formatCode>
                <c:ptCount val="16"/>
                <c:pt idx="0">
                  <c:v>1.34</c:v>
                </c:pt>
                <c:pt idx="1">
                  <c:v>1.6</c:v>
                </c:pt>
                <c:pt idx="2">
                  <c:v>1.6</c:v>
                </c:pt>
                <c:pt idx="3">
                  <c:v>2.1319999999999997</c:v>
                </c:pt>
                <c:pt idx="4">
                  <c:v>2.6640000000000001</c:v>
                </c:pt>
                <c:pt idx="5">
                  <c:v>2.68</c:v>
                </c:pt>
                <c:pt idx="6">
                  <c:v>3.2</c:v>
                </c:pt>
                <c:pt idx="7">
                  <c:v>3.2</c:v>
                </c:pt>
                <c:pt idx="8">
                  <c:v>4.2639999999999976</c:v>
                </c:pt>
                <c:pt idx="9">
                  <c:v>5.3279999999999657</c:v>
                </c:pt>
                <c:pt idx="10">
                  <c:v>5.3599999999999977</c:v>
                </c:pt>
                <c:pt idx="11">
                  <c:v>6.4</c:v>
                </c:pt>
                <c:pt idx="12">
                  <c:v>6.4</c:v>
                </c:pt>
                <c:pt idx="13">
                  <c:v>8.5279999999999987</c:v>
                </c:pt>
                <c:pt idx="14">
                  <c:v>8.5279999999999987</c:v>
                </c:pt>
                <c:pt idx="15">
                  <c:v>8.5279999999999987</c:v>
                </c:pt>
              </c:numCache>
            </c:numRef>
          </c:val>
          <c:smooth val="0"/>
          <c:extLst>
            <c:ext xmlns:c16="http://schemas.microsoft.com/office/drawing/2014/chart" uri="{C3380CC4-5D6E-409C-BE32-E72D297353CC}">
              <c16:uniqueId val="{00000009-2796-442D-BF36-67A0D3516CB8}"/>
            </c:ext>
          </c:extLst>
        </c:ser>
        <c:dLbls>
          <c:showLegendKey val="0"/>
          <c:showVal val="0"/>
          <c:showCatName val="0"/>
          <c:showSerName val="0"/>
          <c:showPercent val="0"/>
          <c:showBubbleSize val="0"/>
        </c:dLbls>
        <c:marker val="1"/>
        <c:smooth val="0"/>
        <c:axId val="78704000"/>
        <c:axId val="78713984"/>
      </c:lineChart>
      <c:catAx>
        <c:axId val="78704000"/>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a:pPr>
            <a:endParaRPr lang="zh-CN"/>
          </a:p>
        </c:txPr>
        <c:crossAx val="78713984"/>
        <c:crossesAt val="0.1"/>
        <c:auto val="1"/>
        <c:lblAlgn val="ctr"/>
        <c:lblOffset val="100"/>
        <c:tickLblSkip val="1"/>
        <c:tickMarkSkip val="1"/>
        <c:noMultiLvlLbl val="0"/>
      </c:catAx>
      <c:valAx>
        <c:axId val="78713984"/>
        <c:scaling>
          <c:orientation val="minMax"/>
        </c:scaling>
        <c:delete val="0"/>
        <c:axPos val="l"/>
        <c:majorGridlines>
          <c:spPr>
            <a:ln w="3175">
              <a:solidFill>
                <a:srgbClr val="000000"/>
              </a:solidFill>
              <a:prstDash val="solid"/>
            </a:ln>
          </c:spPr>
        </c:majorGridlines>
        <c:title>
          <c:tx>
            <c:rich>
              <a:bodyPr/>
              <a:lstStyle/>
              <a:p>
                <a:pPr>
                  <a:defRPr/>
                </a:pPr>
                <a:r>
                  <a:rPr lang="en-US" dirty="0"/>
                  <a:t>Gb/s</a:t>
                </a:r>
              </a:p>
            </c:rich>
          </c:tx>
          <c:layout>
            <c:manualLayout>
              <c:xMode val="edge"/>
              <c:yMode val="edge"/>
              <c:x val="1.4492753623188401E-2"/>
              <c:y val="0.46808510638298195"/>
            </c:manualLayout>
          </c:layout>
          <c:overlay val="0"/>
          <c:spPr>
            <a:noFill/>
            <a:ln w="25400">
              <a:noFill/>
            </a:ln>
          </c:spPr>
        </c:title>
        <c:numFmt formatCode="#.#" sourceLinked="0"/>
        <c:majorTickMark val="out"/>
        <c:minorTickMark val="none"/>
        <c:tickLblPos val="nextTo"/>
        <c:spPr>
          <a:ln w="3175">
            <a:solidFill>
              <a:srgbClr val="000000"/>
            </a:solidFill>
            <a:prstDash val="solid"/>
          </a:ln>
        </c:spPr>
        <c:txPr>
          <a:bodyPr rot="0" vert="horz"/>
          <a:lstStyle/>
          <a:p>
            <a:pPr>
              <a:defRPr/>
            </a:pPr>
            <a:endParaRPr lang="zh-CN"/>
          </a:p>
        </c:txPr>
        <c:crossAx val="78704000"/>
        <c:crosses val="autoZero"/>
        <c:crossBetween val="midCat"/>
      </c:valAx>
      <c:spPr>
        <a:solidFill>
          <a:srgbClr val="C0C0C0"/>
        </a:solidFill>
        <a:ln w="12700">
          <a:solidFill>
            <a:srgbClr val="808080"/>
          </a:solidFill>
          <a:prstDash val="solid"/>
        </a:ln>
      </c:spPr>
    </c:plotArea>
    <c:legend>
      <c:legendPos val="r"/>
      <c:layout>
        <c:manualLayout>
          <c:xMode val="edge"/>
          <c:yMode val="edge"/>
          <c:x val="0.84048861362209948"/>
          <c:y val="0.29453769983297695"/>
          <c:w val="0.148037016053614"/>
          <c:h val="0.51053030303030256"/>
        </c:manualLayout>
      </c:layout>
      <c:overlay val="0"/>
      <c:spPr>
        <a:solidFill>
          <a:srgbClr val="FFFFFF"/>
        </a:solidFill>
        <a:ln w="3175">
          <a:solidFill>
            <a:srgbClr val="000000"/>
          </a:solidFill>
          <a:prstDash val="solid"/>
        </a:ln>
      </c:spPr>
    </c:legend>
    <c:plotVisOnly val="1"/>
    <c:dispBlanksAs val="gap"/>
    <c:showDLblsOverMax val="0"/>
  </c:chart>
  <c:spPr>
    <a:noFill/>
    <a:ln w="9525">
      <a:noFill/>
    </a:ln>
  </c:spPr>
  <c:txPr>
    <a:bodyPr/>
    <a:lstStyle/>
    <a:p>
      <a:pPr>
        <a:defRPr sz="1200" b="0" i="0" u="none" strike="noStrike" baseline="0">
          <a:solidFill>
            <a:srgbClr val="000000"/>
          </a:solidFill>
          <a:latin typeface="Arial"/>
          <a:ea typeface="Arial"/>
          <a:cs typeface="Arial"/>
        </a:defRPr>
      </a:pPr>
      <a:endParaRPr lang="zh-CN"/>
    </a:p>
  </c:txPr>
  <c:externalData r:id="rId2">
    <c:autoUpdate val="0"/>
  </c:externalData>
  <c:userShapes r:id="rId3"/>
</c:chartSpace>
</file>

<file path=ppt/diagrams/_rels/data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image" Target="../media/image26.jpe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C603DE-29B6-496D-9E51-AA64BB6640C5}" type="doc">
      <dgm:prSet loTypeId="urn:microsoft.com/office/officeart/2005/8/layout/hList2" loCatId="picture" qsTypeId="urn:microsoft.com/office/officeart/2005/8/quickstyle/simple1" qsCatId="simple" csTypeId="urn:microsoft.com/office/officeart/2005/8/colors/accent0_3" csCatId="mainScheme" phldr="1"/>
      <dgm:spPr/>
      <dgm:t>
        <a:bodyPr/>
        <a:lstStyle/>
        <a:p>
          <a:endParaRPr lang="en-US"/>
        </a:p>
      </dgm:t>
    </dgm:pt>
    <dgm:pt modelId="{5D828043-5463-4176-A37F-D600FD689E57}">
      <dgm:prSet phldrT="[Text]" custT="1"/>
      <dgm:spPr/>
      <dgm:t>
        <a:bodyPr/>
        <a:lstStyle/>
        <a:p>
          <a:r>
            <a:rPr lang="en-US" sz="3200" dirty="0"/>
            <a:t>GPU</a:t>
          </a:r>
        </a:p>
      </dgm:t>
    </dgm:pt>
    <dgm:pt modelId="{E1383960-18E5-4F38-8517-C5B4E24B0995}" type="parTrans" cxnId="{E074EAB7-5FD6-4656-B10E-CAB83992D149}">
      <dgm:prSet/>
      <dgm:spPr/>
      <dgm:t>
        <a:bodyPr/>
        <a:lstStyle/>
        <a:p>
          <a:endParaRPr lang="en-US" sz="2800"/>
        </a:p>
      </dgm:t>
    </dgm:pt>
    <dgm:pt modelId="{418213C4-6AF5-41E0-AA6B-2A6B31A196F6}" type="sibTrans" cxnId="{E074EAB7-5FD6-4656-B10E-CAB83992D149}">
      <dgm:prSet/>
      <dgm:spPr/>
      <dgm:t>
        <a:bodyPr/>
        <a:lstStyle/>
        <a:p>
          <a:endParaRPr lang="en-US" sz="2800"/>
        </a:p>
      </dgm:t>
    </dgm:pt>
    <dgm:pt modelId="{ADEE890A-6DDF-4B0C-AE71-4DB6A924864E}">
      <dgm:prSet phldrT="[Text]" custT="1"/>
      <dgm:spPr/>
      <dgm:t>
        <a:bodyPr/>
        <a:lstStyle/>
        <a:p>
          <a:r>
            <a:rPr lang="en-US" sz="1800" dirty="0"/>
            <a:t>High power consumption</a:t>
          </a:r>
        </a:p>
      </dgm:t>
    </dgm:pt>
    <dgm:pt modelId="{AE95E839-0653-44C0-9C6A-1501808DE0A7}" type="parTrans" cxnId="{BF39229A-49F3-48B7-8A55-001B30E81358}">
      <dgm:prSet/>
      <dgm:spPr/>
      <dgm:t>
        <a:bodyPr/>
        <a:lstStyle/>
        <a:p>
          <a:endParaRPr lang="en-US" sz="2800"/>
        </a:p>
      </dgm:t>
    </dgm:pt>
    <dgm:pt modelId="{1D6D5756-8E85-4A14-8644-71DF674EFA9D}" type="sibTrans" cxnId="{BF39229A-49F3-48B7-8A55-001B30E81358}">
      <dgm:prSet/>
      <dgm:spPr/>
      <dgm:t>
        <a:bodyPr/>
        <a:lstStyle/>
        <a:p>
          <a:endParaRPr lang="en-US" sz="2800"/>
        </a:p>
      </dgm:t>
    </dgm:pt>
    <dgm:pt modelId="{FEB29750-3DCB-4E90-83BE-BBB501FACD55}">
      <dgm:prSet phldrT="[Text]" custT="1"/>
      <dgm:spPr/>
      <dgm:t>
        <a:bodyPr/>
        <a:lstStyle/>
        <a:p>
          <a:r>
            <a:rPr lang="en-US" sz="1800" dirty="0"/>
            <a:t>Inflexibility (Single and Floating point only)</a:t>
          </a:r>
        </a:p>
      </dgm:t>
    </dgm:pt>
    <dgm:pt modelId="{0C2B7148-544C-4D76-9AE4-A528A0C4CC0A}" type="parTrans" cxnId="{1A5400DC-9E03-446D-B54E-5C5114F71ADD}">
      <dgm:prSet/>
      <dgm:spPr/>
      <dgm:t>
        <a:bodyPr/>
        <a:lstStyle/>
        <a:p>
          <a:endParaRPr lang="en-US" sz="2800"/>
        </a:p>
      </dgm:t>
    </dgm:pt>
    <dgm:pt modelId="{6A21D109-4D09-42A1-B602-7B18BCE7CF70}" type="sibTrans" cxnId="{1A5400DC-9E03-446D-B54E-5C5114F71ADD}">
      <dgm:prSet/>
      <dgm:spPr/>
      <dgm:t>
        <a:bodyPr/>
        <a:lstStyle/>
        <a:p>
          <a:endParaRPr lang="en-US" sz="2800"/>
        </a:p>
      </dgm:t>
    </dgm:pt>
    <dgm:pt modelId="{3EBF0C39-987C-4FFA-B03E-94CD32C638DD}">
      <dgm:prSet phldrT="[Text]" custT="1"/>
      <dgm:spPr/>
      <dgm:t>
        <a:bodyPr/>
        <a:lstStyle/>
        <a:p>
          <a:r>
            <a:rPr lang="en-US" sz="3200" dirty="0"/>
            <a:t>ASIC</a:t>
          </a:r>
        </a:p>
      </dgm:t>
    </dgm:pt>
    <dgm:pt modelId="{94C38C26-32E8-42C5-9572-5F8EFF7A4C2C}" type="parTrans" cxnId="{E240C0C6-EBC5-4891-907B-97D815DEAE9F}">
      <dgm:prSet/>
      <dgm:spPr/>
      <dgm:t>
        <a:bodyPr/>
        <a:lstStyle/>
        <a:p>
          <a:endParaRPr lang="en-US" sz="2800"/>
        </a:p>
      </dgm:t>
    </dgm:pt>
    <dgm:pt modelId="{7B26FE03-486F-4A64-960A-63D0835F6C40}" type="sibTrans" cxnId="{E240C0C6-EBC5-4891-907B-97D815DEAE9F}">
      <dgm:prSet/>
      <dgm:spPr/>
      <dgm:t>
        <a:bodyPr/>
        <a:lstStyle/>
        <a:p>
          <a:endParaRPr lang="en-US" sz="2800"/>
        </a:p>
      </dgm:t>
    </dgm:pt>
    <dgm:pt modelId="{D8344EF7-852E-4224-98D8-691861B9DAEA}">
      <dgm:prSet phldrT="[Text]" custT="1"/>
      <dgm:spPr/>
      <dgm:t>
        <a:bodyPr/>
        <a:lstStyle/>
        <a:p>
          <a:r>
            <a:rPr lang="en-US" sz="2000" dirty="0"/>
            <a:t>Initial Cost</a:t>
          </a:r>
        </a:p>
      </dgm:t>
    </dgm:pt>
    <dgm:pt modelId="{97AB4409-AC55-4C4E-8ACB-480DCA08426E}" type="parTrans" cxnId="{5838067D-5497-4009-BDA7-4E498DAC155A}">
      <dgm:prSet/>
      <dgm:spPr/>
      <dgm:t>
        <a:bodyPr/>
        <a:lstStyle/>
        <a:p>
          <a:endParaRPr lang="en-US" sz="2800"/>
        </a:p>
      </dgm:t>
    </dgm:pt>
    <dgm:pt modelId="{A7BC3DDE-8C2E-496C-A86E-593CFD992A13}" type="sibTrans" cxnId="{5838067D-5497-4009-BDA7-4E498DAC155A}">
      <dgm:prSet/>
      <dgm:spPr/>
      <dgm:t>
        <a:bodyPr/>
        <a:lstStyle/>
        <a:p>
          <a:endParaRPr lang="en-US" sz="2800"/>
        </a:p>
      </dgm:t>
    </dgm:pt>
    <dgm:pt modelId="{1104ED32-2E36-4668-BB43-03B895971128}">
      <dgm:prSet phldrT="[Text]" custT="1"/>
      <dgm:spPr/>
      <dgm:t>
        <a:bodyPr/>
        <a:lstStyle/>
        <a:p>
          <a:r>
            <a:rPr lang="en-US" sz="2000" dirty="0"/>
            <a:t>Reusability</a:t>
          </a:r>
        </a:p>
      </dgm:t>
    </dgm:pt>
    <dgm:pt modelId="{C1F6C64C-E7A4-4B2A-AEFB-1E8FE3DFF811}" type="parTrans" cxnId="{5D6210F4-BD90-43DD-B124-72DB4C7A9E4B}">
      <dgm:prSet/>
      <dgm:spPr/>
      <dgm:t>
        <a:bodyPr/>
        <a:lstStyle/>
        <a:p>
          <a:endParaRPr lang="en-US" sz="2800"/>
        </a:p>
      </dgm:t>
    </dgm:pt>
    <dgm:pt modelId="{97917A57-2D2C-4820-8CBB-F087FF101236}" type="sibTrans" cxnId="{5D6210F4-BD90-43DD-B124-72DB4C7A9E4B}">
      <dgm:prSet/>
      <dgm:spPr/>
      <dgm:t>
        <a:bodyPr/>
        <a:lstStyle/>
        <a:p>
          <a:endParaRPr lang="en-US" sz="2800"/>
        </a:p>
      </dgm:t>
    </dgm:pt>
    <dgm:pt modelId="{148C6EEE-06EA-4F93-80F2-68A6BCD7C8C8}">
      <dgm:prSet phldrT="[Text]" custT="1"/>
      <dgm:spPr/>
      <dgm:t>
        <a:bodyPr/>
        <a:lstStyle/>
        <a:p>
          <a:r>
            <a:rPr lang="en-US" sz="3200" dirty="0"/>
            <a:t>FPGA</a:t>
          </a:r>
        </a:p>
      </dgm:t>
    </dgm:pt>
    <dgm:pt modelId="{910C2AC6-7AA2-468F-A644-8AB163F8631D}" type="parTrans" cxnId="{3FE8F213-EB46-4816-845E-BC869DC438CB}">
      <dgm:prSet/>
      <dgm:spPr/>
      <dgm:t>
        <a:bodyPr/>
        <a:lstStyle/>
        <a:p>
          <a:endParaRPr lang="en-US" sz="2800"/>
        </a:p>
      </dgm:t>
    </dgm:pt>
    <dgm:pt modelId="{C45B4044-8266-47C2-8180-7B22DA8E429B}" type="sibTrans" cxnId="{3FE8F213-EB46-4816-845E-BC869DC438CB}">
      <dgm:prSet/>
      <dgm:spPr/>
      <dgm:t>
        <a:bodyPr/>
        <a:lstStyle/>
        <a:p>
          <a:endParaRPr lang="en-US" sz="2800"/>
        </a:p>
      </dgm:t>
    </dgm:pt>
    <dgm:pt modelId="{3214F82D-45F3-41C6-BBED-E96EFC4FC16D}">
      <dgm:prSet phldrT="[Text]" custT="1"/>
      <dgm:spPr/>
      <dgm:t>
        <a:bodyPr/>
        <a:lstStyle/>
        <a:p>
          <a:r>
            <a:rPr lang="en-US" sz="2000" dirty="0"/>
            <a:t>Complexity of design</a:t>
          </a:r>
        </a:p>
      </dgm:t>
    </dgm:pt>
    <dgm:pt modelId="{84D1A2FE-462C-41B9-9BE2-AE841019FF53}" type="parTrans" cxnId="{C91CC318-DCCA-4D3D-9982-AF9D16204D8F}">
      <dgm:prSet/>
      <dgm:spPr/>
      <dgm:t>
        <a:bodyPr/>
        <a:lstStyle/>
        <a:p>
          <a:endParaRPr lang="en-US" sz="2800"/>
        </a:p>
      </dgm:t>
    </dgm:pt>
    <dgm:pt modelId="{1CB15EB8-0808-4D96-86D6-2DF8F12CD977}" type="sibTrans" cxnId="{C91CC318-DCCA-4D3D-9982-AF9D16204D8F}">
      <dgm:prSet/>
      <dgm:spPr/>
      <dgm:t>
        <a:bodyPr/>
        <a:lstStyle/>
        <a:p>
          <a:endParaRPr lang="en-US" sz="2800"/>
        </a:p>
      </dgm:t>
    </dgm:pt>
    <dgm:pt modelId="{6A72DE77-91E1-46BA-8DD9-03BD8F788966}">
      <dgm:prSet phldrT="[Text]" custT="1"/>
      <dgm:spPr/>
      <dgm:t>
        <a:bodyPr/>
        <a:lstStyle/>
        <a:p>
          <a:r>
            <a:rPr lang="en-US" sz="2000" dirty="0"/>
            <a:t>Complexity of design</a:t>
          </a:r>
        </a:p>
      </dgm:t>
    </dgm:pt>
    <dgm:pt modelId="{42B09744-F056-4C70-8978-DA8E0C11B14A}" type="parTrans" cxnId="{661C5CB8-DA2C-40ED-AE78-66A6C725B92D}">
      <dgm:prSet/>
      <dgm:spPr/>
      <dgm:t>
        <a:bodyPr/>
        <a:lstStyle/>
        <a:p>
          <a:endParaRPr lang="en-US" sz="2800"/>
        </a:p>
      </dgm:t>
    </dgm:pt>
    <dgm:pt modelId="{4803C46A-1FE9-4EEC-B9DF-AE15F97DC2E8}" type="sibTrans" cxnId="{661C5CB8-DA2C-40ED-AE78-66A6C725B92D}">
      <dgm:prSet/>
      <dgm:spPr/>
      <dgm:t>
        <a:bodyPr/>
        <a:lstStyle/>
        <a:p>
          <a:endParaRPr lang="en-US" sz="2800"/>
        </a:p>
      </dgm:t>
    </dgm:pt>
    <dgm:pt modelId="{049347F4-C2E5-4499-8448-218A09559066}" type="pres">
      <dgm:prSet presAssocID="{73C603DE-29B6-496D-9E51-AA64BB6640C5}" presName="linearFlow" presStyleCnt="0">
        <dgm:presLayoutVars>
          <dgm:dir/>
          <dgm:animLvl val="lvl"/>
          <dgm:resizeHandles/>
        </dgm:presLayoutVars>
      </dgm:prSet>
      <dgm:spPr/>
    </dgm:pt>
    <dgm:pt modelId="{A1FE8541-4D0F-4192-BF5D-C25F51641E9A}" type="pres">
      <dgm:prSet presAssocID="{5D828043-5463-4176-A37F-D600FD689E57}" presName="compositeNode" presStyleCnt="0">
        <dgm:presLayoutVars>
          <dgm:bulletEnabled val="1"/>
        </dgm:presLayoutVars>
      </dgm:prSet>
      <dgm:spPr/>
    </dgm:pt>
    <dgm:pt modelId="{6B10EC45-BA08-4B82-B2A8-3F49C6D8FA96}" type="pres">
      <dgm:prSet presAssocID="{5D828043-5463-4176-A37F-D600FD689E57}" presName="image"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t="-30000" b="-30000"/>
          </a:stretch>
        </a:blipFill>
      </dgm:spPr>
    </dgm:pt>
    <dgm:pt modelId="{CFFCB87B-0177-42AB-BD63-99A7B7BAB2A5}" type="pres">
      <dgm:prSet presAssocID="{5D828043-5463-4176-A37F-D600FD689E57}" presName="childNode" presStyleLbl="node1" presStyleIdx="0" presStyleCnt="3">
        <dgm:presLayoutVars>
          <dgm:bulletEnabled val="1"/>
        </dgm:presLayoutVars>
      </dgm:prSet>
      <dgm:spPr/>
    </dgm:pt>
    <dgm:pt modelId="{2A2962AA-78A2-476B-B96A-2C889EC853ED}" type="pres">
      <dgm:prSet presAssocID="{5D828043-5463-4176-A37F-D600FD689E57}" presName="parentNode" presStyleLbl="revTx" presStyleIdx="0" presStyleCnt="3">
        <dgm:presLayoutVars>
          <dgm:chMax val="0"/>
          <dgm:bulletEnabled val="1"/>
        </dgm:presLayoutVars>
      </dgm:prSet>
      <dgm:spPr/>
    </dgm:pt>
    <dgm:pt modelId="{1141FF7F-88E0-477C-9737-C6E26800E8F7}" type="pres">
      <dgm:prSet presAssocID="{418213C4-6AF5-41E0-AA6B-2A6B31A196F6}" presName="sibTrans" presStyleCnt="0"/>
      <dgm:spPr/>
    </dgm:pt>
    <dgm:pt modelId="{150AE252-C7E8-459A-BCE9-FBF7C106B0AD}" type="pres">
      <dgm:prSet presAssocID="{3EBF0C39-987C-4FFA-B03E-94CD32C638DD}" presName="compositeNode" presStyleCnt="0">
        <dgm:presLayoutVars>
          <dgm:bulletEnabled val="1"/>
        </dgm:presLayoutVars>
      </dgm:prSet>
      <dgm:spPr/>
    </dgm:pt>
    <dgm:pt modelId="{4451BACB-D36E-492D-AA35-5CB1A2E470D2}" type="pres">
      <dgm:prSet presAssocID="{3EBF0C39-987C-4FFA-B03E-94CD32C638DD}" presName="image" presStyleLbl="fgImgPlace1" presStyleIdx="1" presStyleCnt="3" custLinFactNeighborX="-11814"/>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34000" b="-34000"/>
          </a:stretch>
        </a:blipFill>
      </dgm:spPr>
    </dgm:pt>
    <dgm:pt modelId="{CE80FB76-1138-4F8F-9E7E-449C791E2097}" type="pres">
      <dgm:prSet presAssocID="{3EBF0C39-987C-4FFA-B03E-94CD32C638DD}" presName="childNode" presStyleLbl="node1" presStyleIdx="1" presStyleCnt="3" custScaleX="115144">
        <dgm:presLayoutVars>
          <dgm:bulletEnabled val="1"/>
        </dgm:presLayoutVars>
      </dgm:prSet>
      <dgm:spPr/>
    </dgm:pt>
    <dgm:pt modelId="{EBD0B72D-156F-4EAA-BD86-30BECE09D3E3}" type="pres">
      <dgm:prSet presAssocID="{3EBF0C39-987C-4FFA-B03E-94CD32C638DD}" presName="parentNode" presStyleLbl="revTx" presStyleIdx="1" presStyleCnt="3" custLinFactNeighborX="-45728">
        <dgm:presLayoutVars>
          <dgm:chMax val="0"/>
          <dgm:bulletEnabled val="1"/>
        </dgm:presLayoutVars>
      </dgm:prSet>
      <dgm:spPr/>
    </dgm:pt>
    <dgm:pt modelId="{E6F7C0DA-0650-44A5-B12A-64C10AE2907E}" type="pres">
      <dgm:prSet presAssocID="{7B26FE03-486F-4A64-960A-63D0835F6C40}" presName="sibTrans" presStyleCnt="0"/>
      <dgm:spPr/>
    </dgm:pt>
    <dgm:pt modelId="{BF11DD83-C67E-4244-87EE-221E48705749}" type="pres">
      <dgm:prSet presAssocID="{148C6EEE-06EA-4F93-80F2-68A6BCD7C8C8}" presName="compositeNode" presStyleCnt="0">
        <dgm:presLayoutVars>
          <dgm:bulletEnabled val="1"/>
        </dgm:presLayoutVars>
      </dgm:prSet>
      <dgm:spPr/>
    </dgm:pt>
    <dgm:pt modelId="{9A523A1C-231E-40F8-892E-E983EDC9534D}" type="pres">
      <dgm:prSet presAssocID="{148C6EEE-06EA-4F93-80F2-68A6BCD7C8C8}" presName="image" presStyleLbl="fgImgPlace1" presStyleIdx="2" presStyleCnt="3" custLinFactNeighborX="-10039"/>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dgm:spPr>
    </dgm:pt>
    <dgm:pt modelId="{53C14E5E-D0BF-4706-8075-FCA1390728D3}" type="pres">
      <dgm:prSet presAssocID="{148C6EEE-06EA-4F93-80F2-68A6BCD7C8C8}" presName="childNode" presStyleLbl="node1" presStyleIdx="2" presStyleCnt="3" custScaleX="109670">
        <dgm:presLayoutVars>
          <dgm:bulletEnabled val="1"/>
        </dgm:presLayoutVars>
      </dgm:prSet>
      <dgm:spPr/>
    </dgm:pt>
    <dgm:pt modelId="{AEBA2CC6-4A0F-4248-BDC8-A6034E57B1D4}" type="pres">
      <dgm:prSet presAssocID="{148C6EEE-06EA-4F93-80F2-68A6BCD7C8C8}" presName="parentNode" presStyleLbl="revTx" presStyleIdx="2" presStyleCnt="3" custLinFactNeighborX="-44439">
        <dgm:presLayoutVars>
          <dgm:chMax val="0"/>
          <dgm:bulletEnabled val="1"/>
        </dgm:presLayoutVars>
      </dgm:prSet>
      <dgm:spPr/>
    </dgm:pt>
  </dgm:ptLst>
  <dgm:cxnLst>
    <dgm:cxn modelId="{3FE8F213-EB46-4816-845E-BC869DC438CB}" srcId="{73C603DE-29B6-496D-9E51-AA64BB6640C5}" destId="{148C6EEE-06EA-4F93-80F2-68A6BCD7C8C8}" srcOrd="2" destOrd="0" parTransId="{910C2AC6-7AA2-468F-A644-8AB163F8631D}" sibTransId="{C45B4044-8266-47C2-8180-7B22DA8E429B}"/>
    <dgm:cxn modelId="{C91CC318-DCCA-4D3D-9982-AF9D16204D8F}" srcId="{148C6EEE-06EA-4F93-80F2-68A6BCD7C8C8}" destId="{3214F82D-45F3-41C6-BBED-E96EFC4FC16D}" srcOrd="0" destOrd="0" parTransId="{84D1A2FE-462C-41B9-9BE2-AE841019FF53}" sibTransId="{1CB15EB8-0808-4D96-86D6-2DF8F12CD977}"/>
    <dgm:cxn modelId="{264E0632-A87E-4457-A77A-9E713454084C}" type="presOf" srcId="{148C6EEE-06EA-4F93-80F2-68A6BCD7C8C8}" destId="{AEBA2CC6-4A0F-4248-BDC8-A6034E57B1D4}" srcOrd="0" destOrd="0" presId="urn:microsoft.com/office/officeart/2005/8/layout/hList2"/>
    <dgm:cxn modelId="{C0CE2942-66DE-4113-8F4D-B7CA54973A23}" type="presOf" srcId="{3214F82D-45F3-41C6-BBED-E96EFC4FC16D}" destId="{53C14E5E-D0BF-4706-8075-FCA1390728D3}" srcOrd="0" destOrd="0" presId="urn:microsoft.com/office/officeart/2005/8/layout/hList2"/>
    <dgm:cxn modelId="{2C44AA68-4662-4161-8F0A-2C877AD741F9}" type="presOf" srcId="{D8344EF7-852E-4224-98D8-691861B9DAEA}" destId="{CE80FB76-1138-4F8F-9E7E-449C791E2097}" srcOrd="0" destOrd="0" presId="urn:microsoft.com/office/officeart/2005/8/layout/hList2"/>
    <dgm:cxn modelId="{A6D6CC74-5A26-43C2-830E-517D5D2885B7}" type="presOf" srcId="{3EBF0C39-987C-4FFA-B03E-94CD32C638DD}" destId="{EBD0B72D-156F-4EAA-BD86-30BECE09D3E3}" srcOrd="0" destOrd="0" presId="urn:microsoft.com/office/officeart/2005/8/layout/hList2"/>
    <dgm:cxn modelId="{5838067D-5497-4009-BDA7-4E498DAC155A}" srcId="{3EBF0C39-987C-4FFA-B03E-94CD32C638DD}" destId="{D8344EF7-852E-4224-98D8-691861B9DAEA}" srcOrd="0" destOrd="0" parTransId="{97AB4409-AC55-4C4E-8ACB-480DCA08426E}" sibTransId="{A7BC3DDE-8C2E-496C-A86E-593CFD992A13}"/>
    <dgm:cxn modelId="{A0FF0C7E-5BFA-477E-A0EA-82620F844C8B}" type="presOf" srcId="{5D828043-5463-4176-A37F-D600FD689E57}" destId="{2A2962AA-78A2-476B-B96A-2C889EC853ED}" srcOrd="0" destOrd="0" presId="urn:microsoft.com/office/officeart/2005/8/layout/hList2"/>
    <dgm:cxn modelId="{0B33148A-45C1-4F0E-8200-BDFDF662D9ED}" type="presOf" srcId="{6A72DE77-91E1-46BA-8DD9-03BD8F788966}" destId="{CE80FB76-1138-4F8F-9E7E-449C791E2097}" srcOrd="0" destOrd="2" presId="urn:microsoft.com/office/officeart/2005/8/layout/hList2"/>
    <dgm:cxn modelId="{BF39229A-49F3-48B7-8A55-001B30E81358}" srcId="{5D828043-5463-4176-A37F-D600FD689E57}" destId="{ADEE890A-6DDF-4B0C-AE71-4DB6A924864E}" srcOrd="0" destOrd="0" parTransId="{AE95E839-0653-44C0-9C6A-1501808DE0A7}" sibTransId="{1D6D5756-8E85-4A14-8644-71DF674EFA9D}"/>
    <dgm:cxn modelId="{21758A9F-65CB-4162-AAD2-95BD60145404}" type="presOf" srcId="{73C603DE-29B6-496D-9E51-AA64BB6640C5}" destId="{049347F4-C2E5-4499-8448-218A09559066}" srcOrd="0" destOrd="0" presId="urn:microsoft.com/office/officeart/2005/8/layout/hList2"/>
    <dgm:cxn modelId="{A101E7AA-934F-4BE5-9303-4460F964E856}" type="presOf" srcId="{1104ED32-2E36-4668-BB43-03B895971128}" destId="{CE80FB76-1138-4F8F-9E7E-449C791E2097}" srcOrd="0" destOrd="1" presId="urn:microsoft.com/office/officeart/2005/8/layout/hList2"/>
    <dgm:cxn modelId="{E074EAB7-5FD6-4656-B10E-CAB83992D149}" srcId="{73C603DE-29B6-496D-9E51-AA64BB6640C5}" destId="{5D828043-5463-4176-A37F-D600FD689E57}" srcOrd="0" destOrd="0" parTransId="{E1383960-18E5-4F38-8517-C5B4E24B0995}" sibTransId="{418213C4-6AF5-41E0-AA6B-2A6B31A196F6}"/>
    <dgm:cxn modelId="{661C5CB8-DA2C-40ED-AE78-66A6C725B92D}" srcId="{3EBF0C39-987C-4FFA-B03E-94CD32C638DD}" destId="{6A72DE77-91E1-46BA-8DD9-03BD8F788966}" srcOrd="2" destOrd="0" parTransId="{42B09744-F056-4C70-8978-DA8E0C11B14A}" sibTransId="{4803C46A-1FE9-4EEC-B9DF-AE15F97DC2E8}"/>
    <dgm:cxn modelId="{E240C0C6-EBC5-4891-907B-97D815DEAE9F}" srcId="{73C603DE-29B6-496D-9E51-AA64BB6640C5}" destId="{3EBF0C39-987C-4FFA-B03E-94CD32C638DD}" srcOrd="1" destOrd="0" parTransId="{94C38C26-32E8-42C5-9572-5F8EFF7A4C2C}" sibTransId="{7B26FE03-486F-4A64-960A-63D0835F6C40}"/>
    <dgm:cxn modelId="{1A5400DC-9E03-446D-B54E-5C5114F71ADD}" srcId="{5D828043-5463-4176-A37F-D600FD689E57}" destId="{FEB29750-3DCB-4E90-83BE-BBB501FACD55}" srcOrd="1" destOrd="0" parTransId="{0C2B7148-544C-4D76-9AE4-A528A0C4CC0A}" sibTransId="{6A21D109-4D09-42A1-B602-7B18BCE7CF70}"/>
    <dgm:cxn modelId="{2A14FDEA-5231-4B70-ACC9-7C0B5918CE60}" type="presOf" srcId="{ADEE890A-6DDF-4B0C-AE71-4DB6A924864E}" destId="{CFFCB87B-0177-42AB-BD63-99A7B7BAB2A5}" srcOrd="0" destOrd="0" presId="urn:microsoft.com/office/officeart/2005/8/layout/hList2"/>
    <dgm:cxn modelId="{5D6210F4-BD90-43DD-B124-72DB4C7A9E4B}" srcId="{3EBF0C39-987C-4FFA-B03E-94CD32C638DD}" destId="{1104ED32-2E36-4668-BB43-03B895971128}" srcOrd="1" destOrd="0" parTransId="{C1F6C64C-E7A4-4B2A-AEFB-1E8FE3DFF811}" sibTransId="{97917A57-2D2C-4820-8CBB-F087FF101236}"/>
    <dgm:cxn modelId="{749A79FA-A9C7-455B-AE9D-9C9739EF5ACF}" type="presOf" srcId="{FEB29750-3DCB-4E90-83BE-BBB501FACD55}" destId="{CFFCB87B-0177-42AB-BD63-99A7B7BAB2A5}" srcOrd="0" destOrd="1" presId="urn:microsoft.com/office/officeart/2005/8/layout/hList2"/>
    <dgm:cxn modelId="{348D7349-D264-45F8-863B-869ADE54CFE4}" type="presParOf" srcId="{049347F4-C2E5-4499-8448-218A09559066}" destId="{A1FE8541-4D0F-4192-BF5D-C25F51641E9A}" srcOrd="0" destOrd="0" presId="urn:microsoft.com/office/officeart/2005/8/layout/hList2"/>
    <dgm:cxn modelId="{BE003398-ACAD-42AF-A3CD-6D82E6D9B3EA}" type="presParOf" srcId="{A1FE8541-4D0F-4192-BF5D-C25F51641E9A}" destId="{6B10EC45-BA08-4B82-B2A8-3F49C6D8FA96}" srcOrd="0" destOrd="0" presId="urn:microsoft.com/office/officeart/2005/8/layout/hList2"/>
    <dgm:cxn modelId="{0D0067A2-A532-428A-A043-00FA50B68081}" type="presParOf" srcId="{A1FE8541-4D0F-4192-BF5D-C25F51641E9A}" destId="{CFFCB87B-0177-42AB-BD63-99A7B7BAB2A5}" srcOrd="1" destOrd="0" presId="urn:microsoft.com/office/officeart/2005/8/layout/hList2"/>
    <dgm:cxn modelId="{DD028741-4FDC-4846-86A6-3D26A45030C5}" type="presParOf" srcId="{A1FE8541-4D0F-4192-BF5D-C25F51641E9A}" destId="{2A2962AA-78A2-476B-B96A-2C889EC853ED}" srcOrd="2" destOrd="0" presId="urn:microsoft.com/office/officeart/2005/8/layout/hList2"/>
    <dgm:cxn modelId="{72906779-4D8E-4E5F-927D-5F4A587FB906}" type="presParOf" srcId="{049347F4-C2E5-4499-8448-218A09559066}" destId="{1141FF7F-88E0-477C-9737-C6E26800E8F7}" srcOrd="1" destOrd="0" presId="urn:microsoft.com/office/officeart/2005/8/layout/hList2"/>
    <dgm:cxn modelId="{991B108C-1E7E-4C2E-A098-2D2162BAAC2C}" type="presParOf" srcId="{049347F4-C2E5-4499-8448-218A09559066}" destId="{150AE252-C7E8-459A-BCE9-FBF7C106B0AD}" srcOrd="2" destOrd="0" presId="urn:microsoft.com/office/officeart/2005/8/layout/hList2"/>
    <dgm:cxn modelId="{5891839C-8E47-4E4D-BEF2-E00782C23718}" type="presParOf" srcId="{150AE252-C7E8-459A-BCE9-FBF7C106B0AD}" destId="{4451BACB-D36E-492D-AA35-5CB1A2E470D2}" srcOrd="0" destOrd="0" presId="urn:microsoft.com/office/officeart/2005/8/layout/hList2"/>
    <dgm:cxn modelId="{D203B626-FE78-4E61-9750-E04CDEDA016C}" type="presParOf" srcId="{150AE252-C7E8-459A-BCE9-FBF7C106B0AD}" destId="{CE80FB76-1138-4F8F-9E7E-449C791E2097}" srcOrd="1" destOrd="0" presId="urn:microsoft.com/office/officeart/2005/8/layout/hList2"/>
    <dgm:cxn modelId="{921D5E3B-4D28-453E-903B-AB447C658412}" type="presParOf" srcId="{150AE252-C7E8-459A-BCE9-FBF7C106B0AD}" destId="{EBD0B72D-156F-4EAA-BD86-30BECE09D3E3}" srcOrd="2" destOrd="0" presId="urn:microsoft.com/office/officeart/2005/8/layout/hList2"/>
    <dgm:cxn modelId="{1604B64E-B8AB-4790-8A13-92CC0047D410}" type="presParOf" srcId="{049347F4-C2E5-4499-8448-218A09559066}" destId="{E6F7C0DA-0650-44A5-B12A-64C10AE2907E}" srcOrd="3" destOrd="0" presId="urn:microsoft.com/office/officeart/2005/8/layout/hList2"/>
    <dgm:cxn modelId="{BE1C223F-E8ED-4B2F-B8BF-101EAFED2793}" type="presParOf" srcId="{049347F4-C2E5-4499-8448-218A09559066}" destId="{BF11DD83-C67E-4244-87EE-221E48705749}" srcOrd="4" destOrd="0" presId="urn:microsoft.com/office/officeart/2005/8/layout/hList2"/>
    <dgm:cxn modelId="{63631057-9D27-4C94-B01E-7DD7802F126B}" type="presParOf" srcId="{BF11DD83-C67E-4244-87EE-221E48705749}" destId="{9A523A1C-231E-40F8-892E-E983EDC9534D}" srcOrd="0" destOrd="0" presId="urn:microsoft.com/office/officeart/2005/8/layout/hList2"/>
    <dgm:cxn modelId="{EF03E822-9FBF-48A5-9452-B6AA1CBD38B6}" type="presParOf" srcId="{BF11DD83-C67E-4244-87EE-221E48705749}" destId="{53C14E5E-D0BF-4706-8075-FCA1390728D3}" srcOrd="1" destOrd="0" presId="urn:microsoft.com/office/officeart/2005/8/layout/hList2"/>
    <dgm:cxn modelId="{3FF68D2E-410E-48FE-9F3E-35B5DAB43E20}" type="presParOf" srcId="{BF11DD83-C67E-4244-87EE-221E48705749}" destId="{AEBA2CC6-4A0F-4248-BDC8-A6034E57B1D4}"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B2C48B-1BF6-0A42-8111-CE95E2C2EE90}" type="doc">
      <dgm:prSet loTypeId="urn:microsoft.com/office/officeart/2005/8/layout/chart3" loCatId="" qsTypeId="urn:microsoft.com/office/officeart/2005/8/quickstyle/simple1" qsCatId="simple" csTypeId="urn:microsoft.com/office/officeart/2005/8/colors/accent3_2" csCatId="accent3" phldr="1"/>
      <dgm:spPr/>
      <dgm:t>
        <a:bodyPr/>
        <a:lstStyle/>
        <a:p>
          <a:endParaRPr lang="en-US"/>
        </a:p>
      </dgm:t>
    </dgm:pt>
    <dgm:pt modelId="{3742B7ED-90FE-024E-93F1-C778C357B704}">
      <dgm:prSet phldrT="[Text]" custT="1"/>
      <dgm:spPr>
        <a:solidFill>
          <a:schemeClr val="accent3">
            <a:lumMod val="75000"/>
          </a:schemeClr>
        </a:solidFill>
        <a:ln>
          <a:solidFill>
            <a:schemeClr val="accent3">
              <a:lumMod val="50000"/>
            </a:schemeClr>
          </a:solidFill>
        </a:ln>
      </dgm:spPr>
      <dgm:t>
        <a:bodyPr vert="vert270"/>
        <a:lstStyle/>
        <a:p>
          <a:endParaRPr lang="en-US" sz="3200" b="1" dirty="0"/>
        </a:p>
      </dgm:t>
    </dgm:pt>
    <dgm:pt modelId="{12B8A7A1-2966-AD49-948F-5DF14C60A6E4}" type="sibTrans" cxnId="{649CFCA8-41A8-C94B-8E58-B99C39294FCF}">
      <dgm:prSet/>
      <dgm:spPr/>
      <dgm:t>
        <a:bodyPr/>
        <a:lstStyle/>
        <a:p>
          <a:endParaRPr lang="en-US" sz="3200">
            <a:solidFill>
              <a:schemeClr val="tx1"/>
            </a:solidFill>
          </a:endParaRPr>
        </a:p>
      </dgm:t>
    </dgm:pt>
    <dgm:pt modelId="{3C18F867-39CF-EE41-9DBC-44AE4BC63EF2}" type="parTrans" cxnId="{649CFCA8-41A8-C94B-8E58-B99C39294FCF}">
      <dgm:prSet/>
      <dgm:spPr/>
      <dgm:t>
        <a:bodyPr/>
        <a:lstStyle/>
        <a:p>
          <a:endParaRPr lang="en-US" sz="3200">
            <a:solidFill>
              <a:schemeClr val="tx1"/>
            </a:solidFill>
          </a:endParaRPr>
        </a:p>
      </dgm:t>
    </dgm:pt>
    <dgm:pt modelId="{8FA712D1-ACF9-854A-BFF5-5F533A1078EC}">
      <dgm:prSet phldrT="[Text]" custT="1"/>
      <dgm:spPr>
        <a:solidFill>
          <a:srgbClr val="49325A"/>
        </a:solidFill>
        <a:ln>
          <a:solidFill>
            <a:srgbClr val="4A2661"/>
          </a:solidFill>
        </a:ln>
      </dgm:spPr>
      <dgm:t>
        <a:bodyPr vert="vert270"/>
        <a:lstStyle/>
        <a:p>
          <a:endParaRPr lang="en-US" sz="3200" b="1" dirty="0"/>
        </a:p>
      </dgm:t>
    </dgm:pt>
    <dgm:pt modelId="{223B1C51-685B-7841-A74F-7AE08D88C7C1}" type="parTrans" cxnId="{3FA88015-9E7B-7C4A-853C-91D7D79A2CE9}">
      <dgm:prSet/>
      <dgm:spPr/>
      <dgm:t>
        <a:bodyPr/>
        <a:lstStyle/>
        <a:p>
          <a:endParaRPr lang="en-US"/>
        </a:p>
      </dgm:t>
    </dgm:pt>
    <dgm:pt modelId="{A9AFD262-D74A-BC46-923E-E3BCEDBC923F}" type="sibTrans" cxnId="{3FA88015-9E7B-7C4A-853C-91D7D79A2CE9}">
      <dgm:prSet/>
      <dgm:spPr/>
      <dgm:t>
        <a:bodyPr/>
        <a:lstStyle/>
        <a:p>
          <a:endParaRPr lang="en-US"/>
        </a:p>
      </dgm:t>
    </dgm:pt>
    <dgm:pt modelId="{7E8235DD-4446-A747-AF2D-912F531FE1C3}">
      <dgm:prSet phldrT="[Text]" custT="1"/>
      <dgm:spPr>
        <a:solidFill>
          <a:schemeClr val="accent5">
            <a:lumMod val="50000"/>
          </a:schemeClr>
        </a:solidFill>
        <a:ln>
          <a:solidFill>
            <a:srgbClr val="27522B"/>
          </a:solidFill>
        </a:ln>
      </dgm:spPr>
      <dgm:t>
        <a:bodyPr vert="vert270"/>
        <a:lstStyle/>
        <a:p>
          <a:endParaRPr lang="en-US" sz="3200" b="1" dirty="0"/>
        </a:p>
      </dgm:t>
    </dgm:pt>
    <dgm:pt modelId="{4DB1E3B1-92EA-454E-8395-A08D9BD4AC4B}" type="parTrans" cxnId="{38EF4696-A6B6-2A45-8603-B117781D653F}">
      <dgm:prSet/>
      <dgm:spPr/>
      <dgm:t>
        <a:bodyPr/>
        <a:lstStyle/>
        <a:p>
          <a:endParaRPr lang="en-US"/>
        </a:p>
      </dgm:t>
    </dgm:pt>
    <dgm:pt modelId="{F429B87B-A124-CB46-8E01-8C1459F48614}" type="sibTrans" cxnId="{38EF4696-A6B6-2A45-8603-B117781D653F}">
      <dgm:prSet/>
      <dgm:spPr/>
      <dgm:t>
        <a:bodyPr/>
        <a:lstStyle/>
        <a:p>
          <a:endParaRPr lang="en-US"/>
        </a:p>
      </dgm:t>
    </dgm:pt>
    <dgm:pt modelId="{108C60B7-7E71-8640-981B-766B088E115B}">
      <dgm:prSet phldrT="[Text]" custT="1"/>
      <dgm:spPr>
        <a:solidFill>
          <a:schemeClr val="accent6">
            <a:lumMod val="50000"/>
          </a:schemeClr>
        </a:solidFill>
        <a:ln>
          <a:solidFill>
            <a:srgbClr val="733006"/>
          </a:solidFill>
        </a:ln>
      </dgm:spPr>
      <dgm:t>
        <a:bodyPr vert="vert270"/>
        <a:lstStyle/>
        <a:p>
          <a:endParaRPr lang="en-US" sz="3200" b="1" dirty="0"/>
        </a:p>
      </dgm:t>
    </dgm:pt>
    <dgm:pt modelId="{570164FE-BC17-1943-BAD5-705ECEFAFBEF}" type="parTrans" cxnId="{C5D7C37F-9E37-9745-AA88-093652CFA2B2}">
      <dgm:prSet/>
      <dgm:spPr/>
      <dgm:t>
        <a:bodyPr/>
        <a:lstStyle/>
        <a:p>
          <a:endParaRPr lang="en-US"/>
        </a:p>
      </dgm:t>
    </dgm:pt>
    <dgm:pt modelId="{D271A736-02FC-8A48-8C2F-69A23CCAE274}" type="sibTrans" cxnId="{C5D7C37F-9E37-9745-AA88-093652CFA2B2}">
      <dgm:prSet/>
      <dgm:spPr/>
      <dgm:t>
        <a:bodyPr/>
        <a:lstStyle/>
        <a:p>
          <a:endParaRPr lang="en-US"/>
        </a:p>
      </dgm:t>
    </dgm:pt>
    <dgm:pt modelId="{51B7E1A3-1D47-7747-83AF-25137BC595F5}">
      <dgm:prSet phldrT="[Text]" custT="1"/>
      <dgm:spPr>
        <a:solidFill>
          <a:schemeClr val="accent2">
            <a:lumMod val="50000"/>
          </a:schemeClr>
        </a:solidFill>
        <a:ln>
          <a:solidFill>
            <a:schemeClr val="bg2">
              <a:lumMod val="25000"/>
            </a:schemeClr>
          </a:solidFill>
        </a:ln>
      </dgm:spPr>
      <dgm:t>
        <a:bodyPr vert="vert270"/>
        <a:lstStyle/>
        <a:p>
          <a:endParaRPr lang="en-US" sz="3200" b="1" dirty="0"/>
        </a:p>
      </dgm:t>
    </dgm:pt>
    <dgm:pt modelId="{17641422-3425-964B-9D85-CB22E633FD19}" type="parTrans" cxnId="{48E9A95E-043E-014A-B602-B86FD5C2A6D8}">
      <dgm:prSet/>
      <dgm:spPr/>
      <dgm:t>
        <a:bodyPr/>
        <a:lstStyle/>
        <a:p>
          <a:endParaRPr lang="en-US"/>
        </a:p>
      </dgm:t>
    </dgm:pt>
    <dgm:pt modelId="{B56E0681-404B-3B42-9C61-7E7923C35AB2}" type="sibTrans" cxnId="{48E9A95E-043E-014A-B602-B86FD5C2A6D8}">
      <dgm:prSet/>
      <dgm:spPr/>
      <dgm:t>
        <a:bodyPr/>
        <a:lstStyle/>
        <a:p>
          <a:endParaRPr lang="en-US"/>
        </a:p>
      </dgm:t>
    </dgm:pt>
    <dgm:pt modelId="{466BBAEF-D795-934E-9FBA-3F0A176BA709}">
      <dgm:prSet phldrT="[Text]" custT="1"/>
      <dgm:spPr>
        <a:solidFill>
          <a:srgbClr val="CA4800"/>
        </a:solidFill>
        <a:ln>
          <a:solidFill>
            <a:schemeClr val="accent4">
              <a:lumMod val="50000"/>
            </a:schemeClr>
          </a:solidFill>
        </a:ln>
      </dgm:spPr>
      <dgm:t>
        <a:bodyPr vert="vert270"/>
        <a:lstStyle/>
        <a:p>
          <a:endParaRPr lang="en-US" sz="3200" b="1" dirty="0"/>
        </a:p>
      </dgm:t>
    </dgm:pt>
    <dgm:pt modelId="{9485312A-56A0-A64A-96E1-10AAEE760DF3}" type="sibTrans" cxnId="{B054551B-955D-D844-90D8-7E534177A75D}">
      <dgm:prSet/>
      <dgm:spPr/>
      <dgm:t>
        <a:bodyPr/>
        <a:lstStyle/>
        <a:p>
          <a:endParaRPr lang="en-US"/>
        </a:p>
      </dgm:t>
    </dgm:pt>
    <dgm:pt modelId="{3D2ACE2B-448E-BB41-9DA5-9BD8C81B0243}" type="parTrans" cxnId="{B054551B-955D-D844-90D8-7E534177A75D}">
      <dgm:prSet/>
      <dgm:spPr/>
      <dgm:t>
        <a:bodyPr/>
        <a:lstStyle/>
        <a:p>
          <a:endParaRPr lang="en-US"/>
        </a:p>
      </dgm:t>
    </dgm:pt>
    <dgm:pt modelId="{410324B3-3B95-8F41-93BC-C712B160B48C}" type="pres">
      <dgm:prSet presAssocID="{0EB2C48B-1BF6-0A42-8111-CE95E2C2EE90}" presName="compositeShape" presStyleCnt="0">
        <dgm:presLayoutVars>
          <dgm:chMax val="7"/>
          <dgm:dir/>
          <dgm:resizeHandles val="exact"/>
        </dgm:presLayoutVars>
      </dgm:prSet>
      <dgm:spPr/>
    </dgm:pt>
    <dgm:pt modelId="{DDD6CDD4-A04E-ED4F-BBA9-3121B47E0B77}" type="pres">
      <dgm:prSet presAssocID="{0EB2C48B-1BF6-0A42-8111-CE95E2C2EE90}" presName="wedge1" presStyleLbl="node1" presStyleIdx="0" presStyleCnt="6" custLinFactNeighborX="-2987" custLinFactNeighborY="5214"/>
      <dgm:spPr/>
    </dgm:pt>
    <dgm:pt modelId="{C80821C2-C102-6F44-A13D-6BD4F78F94F5}" type="pres">
      <dgm:prSet presAssocID="{0EB2C48B-1BF6-0A42-8111-CE95E2C2EE90}" presName="wedge1Tx" presStyleLbl="node1" presStyleIdx="0" presStyleCnt="6">
        <dgm:presLayoutVars>
          <dgm:chMax val="0"/>
          <dgm:chPref val="0"/>
          <dgm:bulletEnabled val="1"/>
        </dgm:presLayoutVars>
      </dgm:prSet>
      <dgm:spPr/>
    </dgm:pt>
    <dgm:pt modelId="{682931EA-B93E-484B-94D8-5AC1218A5F65}" type="pres">
      <dgm:prSet presAssocID="{0EB2C48B-1BF6-0A42-8111-CE95E2C2EE90}" presName="wedge2" presStyleLbl="node1" presStyleIdx="1" presStyleCnt="6" custLinFactNeighborX="486" custLinFactNeighborY="328"/>
      <dgm:spPr/>
    </dgm:pt>
    <dgm:pt modelId="{F51F1CFA-FD53-1D46-9815-9475194D89C6}" type="pres">
      <dgm:prSet presAssocID="{0EB2C48B-1BF6-0A42-8111-CE95E2C2EE90}" presName="wedge2Tx" presStyleLbl="node1" presStyleIdx="1" presStyleCnt="6">
        <dgm:presLayoutVars>
          <dgm:chMax val="0"/>
          <dgm:chPref val="0"/>
          <dgm:bulletEnabled val="1"/>
        </dgm:presLayoutVars>
      </dgm:prSet>
      <dgm:spPr/>
    </dgm:pt>
    <dgm:pt modelId="{BE9B73BD-6C8F-994A-AECC-FF3361B7F49B}" type="pres">
      <dgm:prSet presAssocID="{0EB2C48B-1BF6-0A42-8111-CE95E2C2EE90}" presName="wedge3" presStyleLbl="node1" presStyleIdx="2" presStyleCnt="6" custLinFactNeighborX="269" custLinFactNeighborY="702"/>
      <dgm:spPr/>
    </dgm:pt>
    <dgm:pt modelId="{C302BE70-9C35-2444-AE45-4A621F695C8F}" type="pres">
      <dgm:prSet presAssocID="{0EB2C48B-1BF6-0A42-8111-CE95E2C2EE90}" presName="wedge3Tx" presStyleLbl="node1" presStyleIdx="2" presStyleCnt="6">
        <dgm:presLayoutVars>
          <dgm:chMax val="0"/>
          <dgm:chPref val="0"/>
          <dgm:bulletEnabled val="1"/>
        </dgm:presLayoutVars>
      </dgm:prSet>
      <dgm:spPr/>
    </dgm:pt>
    <dgm:pt modelId="{E45D06A5-AA81-8E41-85E2-0A5FD3451267}" type="pres">
      <dgm:prSet presAssocID="{0EB2C48B-1BF6-0A42-8111-CE95E2C2EE90}" presName="wedge4" presStyleLbl="node1" presStyleIdx="3" presStyleCnt="6" custLinFactNeighborX="-66" custLinFactNeighborY="720"/>
      <dgm:spPr/>
    </dgm:pt>
    <dgm:pt modelId="{B7A75616-4626-6A40-B6AD-C88383DAD9AC}" type="pres">
      <dgm:prSet presAssocID="{0EB2C48B-1BF6-0A42-8111-CE95E2C2EE90}" presName="wedge4Tx" presStyleLbl="node1" presStyleIdx="3" presStyleCnt="6">
        <dgm:presLayoutVars>
          <dgm:chMax val="0"/>
          <dgm:chPref val="0"/>
          <dgm:bulletEnabled val="1"/>
        </dgm:presLayoutVars>
      </dgm:prSet>
      <dgm:spPr/>
    </dgm:pt>
    <dgm:pt modelId="{CC6D7F3A-1D26-9B4A-88FB-4283D28ED9B6}" type="pres">
      <dgm:prSet presAssocID="{0EB2C48B-1BF6-0A42-8111-CE95E2C2EE90}" presName="wedge5" presStyleLbl="node1" presStyleIdx="4" presStyleCnt="6" custLinFactNeighborX="-353" custLinFactNeighborY="385"/>
      <dgm:spPr/>
    </dgm:pt>
    <dgm:pt modelId="{24DD2112-487E-C54F-A577-C836CEDCFF54}" type="pres">
      <dgm:prSet presAssocID="{0EB2C48B-1BF6-0A42-8111-CE95E2C2EE90}" presName="wedge5Tx" presStyleLbl="node1" presStyleIdx="4" presStyleCnt="6">
        <dgm:presLayoutVars>
          <dgm:chMax val="0"/>
          <dgm:chPref val="0"/>
          <dgm:bulletEnabled val="1"/>
        </dgm:presLayoutVars>
      </dgm:prSet>
      <dgm:spPr/>
    </dgm:pt>
    <dgm:pt modelId="{7C1282C8-9723-B44A-941A-4D5513E3DFFE}" type="pres">
      <dgm:prSet presAssocID="{0EB2C48B-1BF6-0A42-8111-CE95E2C2EE90}" presName="wedge6" presStyleLbl="node1" presStyleIdx="5" presStyleCnt="6" custLinFactNeighborX="-287" custLinFactNeighborY="-66"/>
      <dgm:spPr/>
    </dgm:pt>
    <dgm:pt modelId="{43AC0016-51D6-A248-90EE-4C59DC2E2DE5}" type="pres">
      <dgm:prSet presAssocID="{0EB2C48B-1BF6-0A42-8111-CE95E2C2EE90}" presName="wedge6Tx" presStyleLbl="node1" presStyleIdx="5" presStyleCnt="6">
        <dgm:presLayoutVars>
          <dgm:chMax val="0"/>
          <dgm:chPref val="0"/>
          <dgm:bulletEnabled val="1"/>
        </dgm:presLayoutVars>
      </dgm:prSet>
      <dgm:spPr/>
    </dgm:pt>
  </dgm:ptLst>
  <dgm:cxnLst>
    <dgm:cxn modelId="{3FA88015-9E7B-7C4A-853C-91D7D79A2CE9}" srcId="{0EB2C48B-1BF6-0A42-8111-CE95E2C2EE90}" destId="{8FA712D1-ACF9-854A-BFF5-5F533A1078EC}" srcOrd="2" destOrd="0" parTransId="{223B1C51-685B-7841-A74F-7AE08D88C7C1}" sibTransId="{A9AFD262-D74A-BC46-923E-E3BCEDBC923F}"/>
    <dgm:cxn modelId="{395AD719-2786-9B4E-9412-6AA6E8AC503B}" type="presOf" srcId="{466BBAEF-D795-934E-9FBA-3F0A176BA709}" destId="{E45D06A5-AA81-8E41-85E2-0A5FD3451267}" srcOrd="0" destOrd="0" presId="urn:microsoft.com/office/officeart/2005/8/layout/chart3"/>
    <dgm:cxn modelId="{B054551B-955D-D844-90D8-7E534177A75D}" srcId="{0EB2C48B-1BF6-0A42-8111-CE95E2C2EE90}" destId="{466BBAEF-D795-934E-9FBA-3F0A176BA709}" srcOrd="3" destOrd="0" parTransId="{3D2ACE2B-448E-BB41-9DA5-9BD8C81B0243}" sibTransId="{9485312A-56A0-A64A-96E1-10AAEE760DF3}"/>
    <dgm:cxn modelId="{7B55F229-8531-7247-A9DB-C53B32005B9C}" type="presOf" srcId="{108C60B7-7E71-8640-981B-766B088E115B}" destId="{24DD2112-487E-C54F-A577-C836CEDCFF54}" srcOrd="1" destOrd="0" presId="urn:microsoft.com/office/officeart/2005/8/layout/chart3"/>
    <dgm:cxn modelId="{D9ED1B2B-036C-CE44-A687-4726EB5BCCD0}" type="presOf" srcId="{3742B7ED-90FE-024E-93F1-C778C357B704}" destId="{DDD6CDD4-A04E-ED4F-BBA9-3121B47E0B77}" srcOrd="0" destOrd="0" presId="urn:microsoft.com/office/officeart/2005/8/layout/chart3"/>
    <dgm:cxn modelId="{A3E3BE2B-EDEA-9646-9C05-6A0C361F4194}" type="presOf" srcId="{7E8235DD-4446-A747-AF2D-912F531FE1C3}" destId="{F51F1CFA-FD53-1D46-9815-9475194D89C6}" srcOrd="1" destOrd="0" presId="urn:microsoft.com/office/officeart/2005/8/layout/chart3"/>
    <dgm:cxn modelId="{48E9A95E-043E-014A-B602-B86FD5C2A6D8}" srcId="{0EB2C48B-1BF6-0A42-8111-CE95E2C2EE90}" destId="{51B7E1A3-1D47-7747-83AF-25137BC595F5}" srcOrd="5" destOrd="0" parTransId="{17641422-3425-964B-9D85-CB22E633FD19}" sibTransId="{B56E0681-404B-3B42-9C61-7E7923C35AB2}"/>
    <dgm:cxn modelId="{B0921F6B-25A0-9149-854D-130062F0FB3F}" type="presOf" srcId="{7E8235DD-4446-A747-AF2D-912F531FE1C3}" destId="{682931EA-B93E-484B-94D8-5AC1218A5F65}" srcOrd="0" destOrd="0" presId="urn:microsoft.com/office/officeart/2005/8/layout/chart3"/>
    <dgm:cxn modelId="{FEA34777-D983-D749-A013-CA13A1511F34}" type="presOf" srcId="{108C60B7-7E71-8640-981B-766B088E115B}" destId="{CC6D7F3A-1D26-9B4A-88FB-4283D28ED9B6}" srcOrd="0" destOrd="0" presId="urn:microsoft.com/office/officeart/2005/8/layout/chart3"/>
    <dgm:cxn modelId="{C5D7C37F-9E37-9745-AA88-093652CFA2B2}" srcId="{0EB2C48B-1BF6-0A42-8111-CE95E2C2EE90}" destId="{108C60B7-7E71-8640-981B-766B088E115B}" srcOrd="4" destOrd="0" parTransId="{570164FE-BC17-1943-BAD5-705ECEFAFBEF}" sibTransId="{D271A736-02FC-8A48-8C2F-69A23CCAE274}"/>
    <dgm:cxn modelId="{02072980-17A6-CA4E-8583-DD07BD62B6DB}" type="presOf" srcId="{466BBAEF-D795-934E-9FBA-3F0A176BA709}" destId="{B7A75616-4626-6A40-B6AD-C88383DAD9AC}" srcOrd="1" destOrd="0" presId="urn:microsoft.com/office/officeart/2005/8/layout/chart3"/>
    <dgm:cxn modelId="{38EF4696-A6B6-2A45-8603-B117781D653F}" srcId="{0EB2C48B-1BF6-0A42-8111-CE95E2C2EE90}" destId="{7E8235DD-4446-A747-AF2D-912F531FE1C3}" srcOrd="1" destOrd="0" parTransId="{4DB1E3B1-92EA-454E-8395-A08D9BD4AC4B}" sibTransId="{F429B87B-A124-CB46-8E01-8C1459F48614}"/>
    <dgm:cxn modelId="{4CC3C79A-3891-914F-AC81-58EF1E158166}" type="presOf" srcId="{51B7E1A3-1D47-7747-83AF-25137BC595F5}" destId="{43AC0016-51D6-A248-90EE-4C59DC2E2DE5}" srcOrd="1" destOrd="0" presId="urn:microsoft.com/office/officeart/2005/8/layout/chart3"/>
    <dgm:cxn modelId="{649CFCA8-41A8-C94B-8E58-B99C39294FCF}" srcId="{0EB2C48B-1BF6-0A42-8111-CE95E2C2EE90}" destId="{3742B7ED-90FE-024E-93F1-C778C357B704}" srcOrd="0" destOrd="0" parTransId="{3C18F867-39CF-EE41-9DBC-44AE4BC63EF2}" sibTransId="{12B8A7A1-2966-AD49-948F-5DF14C60A6E4}"/>
    <dgm:cxn modelId="{74F46DB1-EB6E-404C-989C-3A41BF5ECE1C}" type="presOf" srcId="{8FA712D1-ACF9-854A-BFF5-5F533A1078EC}" destId="{C302BE70-9C35-2444-AE45-4A621F695C8F}" srcOrd="1" destOrd="0" presId="urn:microsoft.com/office/officeart/2005/8/layout/chart3"/>
    <dgm:cxn modelId="{DE1B38C7-66CF-314E-AE22-78C8D961287C}" type="presOf" srcId="{51B7E1A3-1D47-7747-83AF-25137BC595F5}" destId="{7C1282C8-9723-B44A-941A-4D5513E3DFFE}" srcOrd="0" destOrd="0" presId="urn:microsoft.com/office/officeart/2005/8/layout/chart3"/>
    <dgm:cxn modelId="{5E4FCAC9-D1D8-A843-82C9-77B8063359A1}" type="presOf" srcId="{3742B7ED-90FE-024E-93F1-C778C357B704}" destId="{C80821C2-C102-6F44-A13D-6BD4F78F94F5}" srcOrd="1" destOrd="0" presId="urn:microsoft.com/office/officeart/2005/8/layout/chart3"/>
    <dgm:cxn modelId="{21F9B8E0-A02E-D344-82AB-9AB226D5F59F}" type="presOf" srcId="{8FA712D1-ACF9-854A-BFF5-5F533A1078EC}" destId="{BE9B73BD-6C8F-994A-AECC-FF3361B7F49B}" srcOrd="0" destOrd="0" presId="urn:microsoft.com/office/officeart/2005/8/layout/chart3"/>
    <dgm:cxn modelId="{AC5CDDEA-9731-D342-A6D4-5AF1A488691B}" type="presOf" srcId="{0EB2C48B-1BF6-0A42-8111-CE95E2C2EE90}" destId="{410324B3-3B95-8F41-93BC-C712B160B48C}" srcOrd="0" destOrd="0" presId="urn:microsoft.com/office/officeart/2005/8/layout/chart3"/>
    <dgm:cxn modelId="{B5AE4334-95F2-5740-B40E-63669EE1CCBC}" type="presParOf" srcId="{410324B3-3B95-8F41-93BC-C712B160B48C}" destId="{DDD6CDD4-A04E-ED4F-BBA9-3121B47E0B77}" srcOrd="0" destOrd="0" presId="urn:microsoft.com/office/officeart/2005/8/layout/chart3"/>
    <dgm:cxn modelId="{413BFB35-8FD7-F145-B1DE-B3504FFA8FD9}" type="presParOf" srcId="{410324B3-3B95-8F41-93BC-C712B160B48C}" destId="{C80821C2-C102-6F44-A13D-6BD4F78F94F5}" srcOrd="1" destOrd="0" presId="urn:microsoft.com/office/officeart/2005/8/layout/chart3"/>
    <dgm:cxn modelId="{778B409B-3648-5046-8D6C-F64B1979E1D8}" type="presParOf" srcId="{410324B3-3B95-8F41-93BC-C712B160B48C}" destId="{682931EA-B93E-484B-94D8-5AC1218A5F65}" srcOrd="2" destOrd="0" presId="urn:microsoft.com/office/officeart/2005/8/layout/chart3"/>
    <dgm:cxn modelId="{DE0C9F2C-16AA-A84A-9B97-1561501A3974}" type="presParOf" srcId="{410324B3-3B95-8F41-93BC-C712B160B48C}" destId="{F51F1CFA-FD53-1D46-9815-9475194D89C6}" srcOrd="3" destOrd="0" presId="urn:microsoft.com/office/officeart/2005/8/layout/chart3"/>
    <dgm:cxn modelId="{5A817FE1-8078-3344-8EED-BE72C41F6C57}" type="presParOf" srcId="{410324B3-3B95-8F41-93BC-C712B160B48C}" destId="{BE9B73BD-6C8F-994A-AECC-FF3361B7F49B}" srcOrd="4" destOrd="0" presId="urn:microsoft.com/office/officeart/2005/8/layout/chart3"/>
    <dgm:cxn modelId="{C6342757-9F4C-2744-805D-434AE0D23FBC}" type="presParOf" srcId="{410324B3-3B95-8F41-93BC-C712B160B48C}" destId="{C302BE70-9C35-2444-AE45-4A621F695C8F}" srcOrd="5" destOrd="0" presId="urn:microsoft.com/office/officeart/2005/8/layout/chart3"/>
    <dgm:cxn modelId="{06CA9F1F-ED90-4E4D-A3E6-309CFA8156C3}" type="presParOf" srcId="{410324B3-3B95-8F41-93BC-C712B160B48C}" destId="{E45D06A5-AA81-8E41-85E2-0A5FD3451267}" srcOrd="6" destOrd="0" presId="urn:microsoft.com/office/officeart/2005/8/layout/chart3"/>
    <dgm:cxn modelId="{C219578E-7F36-2144-8C1C-843DACCDEEB0}" type="presParOf" srcId="{410324B3-3B95-8F41-93BC-C712B160B48C}" destId="{B7A75616-4626-6A40-B6AD-C88383DAD9AC}" srcOrd="7" destOrd="0" presId="urn:microsoft.com/office/officeart/2005/8/layout/chart3"/>
    <dgm:cxn modelId="{F1472ED9-C825-A146-9B64-1B8321051641}" type="presParOf" srcId="{410324B3-3B95-8F41-93BC-C712B160B48C}" destId="{CC6D7F3A-1D26-9B4A-88FB-4283D28ED9B6}" srcOrd="8" destOrd="0" presId="urn:microsoft.com/office/officeart/2005/8/layout/chart3"/>
    <dgm:cxn modelId="{891B216F-E9B6-154A-A4A4-1F9B51065320}" type="presParOf" srcId="{410324B3-3B95-8F41-93BC-C712B160B48C}" destId="{24DD2112-487E-C54F-A577-C836CEDCFF54}" srcOrd="9" destOrd="0" presId="urn:microsoft.com/office/officeart/2005/8/layout/chart3"/>
    <dgm:cxn modelId="{BF685EF8-DC4E-774C-847D-DA5A90F775E8}" type="presParOf" srcId="{410324B3-3B95-8F41-93BC-C712B160B48C}" destId="{7C1282C8-9723-B44A-941A-4D5513E3DFFE}" srcOrd="10" destOrd="0" presId="urn:microsoft.com/office/officeart/2005/8/layout/chart3"/>
    <dgm:cxn modelId="{C98DBB88-8419-E848-9476-1930BE47D7ED}" type="presParOf" srcId="{410324B3-3B95-8F41-93BC-C712B160B48C}" destId="{43AC0016-51D6-A248-90EE-4C59DC2E2DE5}" srcOrd="11" destOrd="0" presId="urn:microsoft.com/office/officeart/2005/8/layout/chart3"/>
  </dgm:cxnLst>
  <dgm:bg>
    <a:noFill/>
  </dgm:bg>
  <dgm:whole/>
  <dgm:extLst>
    <a:ext uri="http://schemas.microsoft.com/office/drawing/2008/diagram">
      <dsp:dataModelExt xmlns:dsp="http://schemas.microsoft.com/office/drawing/2008/diagram" relId="rId16"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BCFFDCBF-7ECC-0443-860A-BD9D209B8F3A}" type="doc">
      <dgm:prSet loTypeId="urn:microsoft.com/office/officeart/2005/8/layout/cycle8" loCatId="" qsTypeId="urn:microsoft.com/office/officeart/2005/8/quickstyle/simple4" qsCatId="simple" csTypeId="urn:microsoft.com/office/officeart/2005/8/colors/accent1_2" csCatId="accent1" phldr="1"/>
      <dgm:spPr/>
    </dgm:pt>
    <dgm:pt modelId="{BE639B83-BDB7-A94C-9154-481117584E7D}">
      <dgm:prSet phldrT="[Text]" custT="1"/>
      <dgm:spPr>
        <a:solidFill>
          <a:srgbClr val="6A341C"/>
        </a:solidFill>
      </dgm:spPr>
      <dgm:t>
        <a:bodyPr/>
        <a:lstStyle/>
        <a:p>
          <a:endParaRPr lang="en-US" sz="2400" dirty="0">
            <a:solidFill>
              <a:schemeClr val="bg1"/>
            </a:solidFill>
          </a:endParaRPr>
        </a:p>
      </dgm:t>
    </dgm:pt>
    <dgm:pt modelId="{D46C7E8E-4DBD-A447-A9DD-8F2C7A54F035}" type="parTrans" cxnId="{3F676AC9-0AC9-204F-8440-5E9CFA3A796A}">
      <dgm:prSet/>
      <dgm:spPr/>
      <dgm:t>
        <a:bodyPr/>
        <a:lstStyle/>
        <a:p>
          <a:endParaRPr lang="en-US"/>
        </a:p>
      </dgm:t>
    </dgm:pt>
    <dgm:pt modelId="{CFB3FE51-0349-F04A-90CD-BFA1CB446B8A}" type="sibTrans" cxnId="{3F676AC9-0AC9-204F-8440-5E9CFA3A796A}">
      <dgm:prSet/>
      <dgm:spPr/>
      <dgm:t>
        <a:bodyPr/>
        <a:lstStyle/>
        <a:p>
          <a:endParaRPr lang="en-US"/>
        </a:p>
      </dgm:t>
    </dgm:pt>
    <dgm:pt modelId="{B837C18E-03E6-1C49-A0CF-DF083D27833B}">
      <dgm:prSet phldrT="[Text]" custT="1"/>
      <dgm:spPr>
        <a:solidFill>
          <a:srgbClr val="334C57"/>
        </a:solidFill>
      </dgm:spPr>
      <dgm:t>
        <a:bodyPr/>
        <a:lstStyle/>
        <a:p>
          <a:endParaRPr lang="en-US" sz="2400" dirty="0"/>
        </a:p>
      </dgm:t>
    </dgm:pt>
    <dgm:pt modelId="{FD4E9E80-DC2B-DE41-9651-38DA51759CF6}" type="sibTrans" cxnId="{A205F705-3167-2A4B-B137-5A7C00D336BD}">
      <dgm:prSet/>
      <dgm:spPr/>
      <dgm:t>
        <a:bodyPr/>
        <a:lstStyle/>
        <a:p>
          <a:endParaRPr lang="en-US"/>
        </a:p>
      </dgm:t>
    </dgm:pt>
    <dgm:pt modelId="{891A6409-25AB-5A45-B0DE-7BA74233E17A}" type="parTrans" cxnId="{A205F705-3167-2A4B-B137-5A7C00D336BD}">
      <dgm:prSet/>
      <dgm:spPr/>
      <dgm:t>
        <a:bodyPr/>
        <a:lstStyle/>
        <a:p>
          <a:endParaRPr lang="en-US"/>
        </a:p>
      </dgm:t>
    </dgm:pt>
    <dgm:pt modelId="{0C5948EB-703B-8641-A827-C86EBB631A30}" type="pres">
      <dgm:prSet presAssocID="{BCFFDCBF-7ECC-0443-860A-BD9D209B8F3A}" presName="compositeShape" presStyleCnt="0">
        <dgm:presLayoutVars>
          <dgm:chMax val="7"/>
          <dgm:dir/>
          <dgm:resizeHandles val="exact"/>
        </dgm:presLayoutVars>
      </dgm:prSet>
      <dgm:spPr/>
    </dgm:pt>
    <dgm:pt modelId="{6FF5FE04-5656-7B4F-A836-4588A2C04DC2}" type="pres">
      <dgm:prSet presAssocID="{BCFFDCBF-7ECC-0443-860A-BD9D209B8F3A}" presName="wedge1" presStyleLbl="node1" presStyleIdx="0" presStyleCnt="2" custLinFactNeighborX="-7440"/>
      <dgm:spPr/>
    </dgm:pt>
    <dgm:pt modelId="{AE485399-237F-5241-95A5-ABA40BA441DC}" type="pres">
      <dgm:prSet presAssocID="{BCFFDCBF-7ECC-0443-860A-BD9D209B8F3A}" presName="dummy1a" presStyleCnt="0"/>
      <dgm:spPr/>
    </dgm:pt>
    <dgm:pt modelId="{D786144E-0C10-F948-A3FB-12435C7B97A3}" type="pres">
      <dgm:prSet presAssocID="{BCFFDCBF-7ECC-0443-860A-BD9D209B8F3A}" presName="dummy1b" presStyleCnt="0"/>
      <dgm:spPr/>
    </dgm:pt>
    <dgm:pt modelId="{0E9ABAB2-ECDA-3C42-B688-B7FBC8478FDA}" type="pres">
      <dgm:prSet presAssocID="{BCFFDCBF-7ECC-0443-860A-BD9D209B8F3A}" presName="wedge1Tx" presStyleLbl="node1" presStyleIdx="0" presStyleCnt="2">
        <dgm:presLayoutVars>
          <dgm:chMax val="0"/>
          <dgm:chPref val="0"/>
          <dgm:bulletEnabled val="1"/>
        </dgm:presLayoutVars>
      </dgm:prSet>
      <dgm:spPr/>
    </dgm:pt>
    <dgm:pt modelId="{437D6949-7CC8-4B40-844F-27D2AA0D9DBA}" type="pres">
      <dgm:prSet presAssocID="{BCFFDCBF-7ECC-0443-860A-BD9D209B8F3A}" presName="wedge2" presStyleLbl="node1" presStyleIdx="1" presStyleCnt="2" custLinFactNeighborX="-2976"/>
      <dgm:spPr/>
    </dgm:pt>
    <dgm:pt modelId="{FC8C5F10-84A9-EA4D-B77B-398797658053}" type="pres">
      <dgm:prSet presAssocID="{BCFFDCBF-7ECC-0443-860A-BD9D209B8F3A}" presName="dummy2a" presStyleCnt="0"/>
      <dgm:spPr/>
    </dgm:pt>
    <dgm:pt modelId="{361761C8-9E19-C447-A94D-12A26FD25F3C}" type="pres">
      <dgm:prSet presAssocID="{BCFFDCBF-7ECC-0443-860A-BD9D209B8F3A}" presName="dummy2b" presStyleCnt="0"/>
      <dgm:spPr/>
    </dgm:pt>
    <dgm:pt modelId="{4D90A793-17B9-3F42-9688-75E565613D47}" type="pres">
      <dgm:prSet presAssocID="{BCFFDCBF-7ECC-0443-860A-BD9D209B8F3A}" presName="wedge2Tx" presStyleLbl="node1" presStyleIdx="1" presStyleCnt="2">
        <dgm:presLayoutVars>
          <dgm:chMax val="0"/>
          <dgm:chPref val="0"/>
          <dgm:bulletEnabled val="1"/>
        </dgm:presLayoutVars>
      </dgm:prSet>
      <dgm:spPr/>
    </dgm:pt>
    <dgm:pt modelId="{D13B431B-FC39-6E41-A39D-E4994F88A834}" type="pres">
      <dgm:prSet presAssocID="{FD4E9E80-DC2B-DE41-9651-38DA51759CF6}" presName="arrowWedge1" presStyleLbl="fgSibTrans2D1" presStyleIdx="0" presStyleCnt="2"/>
      <dgm:spPr>
        <a:solidFill>
          <a:schemeClr val="bg1">
            <a:lumMod val="65000"/>
          </a:schemeClr>
        </a:solidFill>
      </dgm:spPr>
    </dgm:pt>
    <dgm:pt modelId="{52103008-DD93-234D-B0B0-6DC82B975C96}" type="pres">
      <dgm:prSet presAssocID="{CFB3FE51-0349-F04A-90CD-BFA1CB446B8A}" presName="arrowWedge2" presStyleLbl="fgSibTrans2D1" presStyleIdx="1" presStyleCnt="2"/>
      <dgm:spPr>
        <a:solidFill>
          <a:schemeClr val="bg1">
            <a:lumMod val="65000"/>
          </a:schemeClr>
        </a:solidFill>
      </dgm:spPr>
    </dgm:pt>
  </dgm:ptLst>
  <dgm:cxnLst>
    <dgm:cxn modelId="{A205F705-3167-2A4B-B137-5A7C00D336BD}" srcId="{BCFFDCBF-7ECC-0443-860A-BD9D209B8F3A}" destId="{B837C18E-03E6-1C49-A0CF-DF083D27833B}" srcOrd="0" destOrd="0" parTransId="{891A6409-25AB-5A45-B0DE-7BA74233E17A}" sibTransId="{FD4E9E80-DC2B-DE41-9651-38DA51759CF6}"/>
    <dgm:cxn modelId="{A127D463-2052-3B44-9D99-906FD936AB61}" type="presOf" srcId="{B837C18E-03E6-1C49-A0CF-DF083D27833B}" destId="{0E9ABAB2-ECDA-3C42-B688-B7FBC8478FDA}" srcOrd="1" destOrd="0" presId="urn:microsoft.com/office/officeart/2005/8/layout/cycle8"/>
    <dgm:cxn modelId="{791C7A4D-361C-C44D-8B42-4FB4C4E4A2DB}" type="presOf" srcId="{BCFFDCBF-7ECC-0443-860A-BD9D209B8F3A}" destId="{0C5948EB-703B-8641-A827-C86EBB631A30}" srcOrd="0" destOrd="0" presId="urn:microsoft.com/office/officeart/2005/8/layout/cycle8"/>
    <dgm:cxn modelId="{9459B286-0E95-1B4B-BA76-9321343A34BD}" type="presOf" srcId="{BE639B83-BDB7-A94C-9154-481117584E7D}" destId="{4D90A793-17B9-3F42-9688-75E565613D47}" srcOrd="1" destOrd="0" presId="urn:microsoft.com/office/officeart/2005/8/layout/cycle8"/>
    <dgm:cxn modelId="{3F676AC9-0AC9-204F-8440-5E9CFA3A796A}" srcId="{BCFFDCBF-7ECC-0443-860A-BD9D209B8F3A}" destId="{BE639B83-BDB7-A94C-9154-481117584E7D}" srcOrd="1" destOrd="0" parTransId="{D46C7E8E-4DBD-A447-A9DD-8F2C7A54F035}" sibTransId="{CFB3FE51-0349-F04A-90CD-BFA1CB446B8A}"/>
    <dgm:cxn modelId="{B398DEC9-7DC7-5342-BD67-3ED14DCA4FDF}" type="presOf" srcId="{BE639B83-BDB7-A94C-9154-481117584E7D}" destId="{437D6949-7CC8-4B40-844F-27D2AA0D9DBA}" srcOrd="0" destOrd="0" presId="urn:microsoft.com/office/officeart/2005/8/layout/cycle8"/>
    <dgm:cxn modelId="{1FD2ACED-DF20-FE47-A462-60CD949514EB}" type="presOf" srcId="{B837C18E-03E6-1C49-A0CF-DF083D27833B}" destId="{6FF5FE04-5656-7B4F-A836-4588A2C04DC2}" srcOrd="0" destOrd="0" presId="urn:microsoft.com/office/officeart/2005/8/layout/cycle8"/>
    <dgm:cxn modelId="{2473DCCE-4191-2441-9A87-DD15A999FCA9}" type="presParOf" srcId="{0C5948EB-703B-8641-A827-C86EBB631A30}" destId="{6FF5FE04-5656-7B4F-A836-4588A2C04DC2}" srcOrd="0" destOrd="0" presId="urn:microsoft.com/office/officeart/2005/8/layout/cycle8"/>
    <dgm:cxn modelId="{E9051CEE-9D11-8A45-A642-10252F181593}" type="presParOf" srcId="{0C5948EB-703B-8641-A827-C86EBB631A30}" destId="{AE485399-237F-5241-95A5-ABA40BA441DC}" srcOrd="1" destOrd="0" presId="urn:microsoft.com/office/officeart/2005/8/layout/cycle8"/>
    <dgm:cxn modelId="{9BFFEB23-EEA2-1B4F-90FB-1A3CD59073A0}" type="presParOf" srcId="{0C5948EB-703B-8641-A827-C86EBB631A30}" destId="{D786144E-0C10-F948-A3FB-12435C7B97A3}" srcOrd="2" destOrd="0" presId="urn:microsoft.com/office/officeart/2005/8/layout/cycle8"/>
    <dgm:cxn modelId="{14244BBC-FA37-4048-ABAC-4C225F1810DF}" type="presParOf" srcId="{0C5948EB-703B-8641-A827-C86EBB631A30}" destId="{0E9ABAB2-ECDA-3C42-B688-B7FBC8478FDA}" srcOrd="3" destOrd="0" presId="urn:microsoft.com/office/officeart/2005/8/layout/cycle8"/>
    <dgm:cxn modelId="{FEF595B5-FFB5-7441-B7FB-D8C175A68270}" type="presParOf" srcId="{0C5948EB-703B-8641-A827-C86EBB631A30}" destId="{437D6949-7CC8-4B40-844F-27D2AA0D9DBA}" srcOrd="4" destOrd="0" presId="urn:microsoft.com/office/officeart/2005/8/layout/cycle8"/>
    <dgm:cxn modelId="{572A5312-8D69-CE4C-A959-38935E54BD95}" type="presParOf" srcId="{0C5948EB-703B-8641-A827-C86EBB631A30}" destId="{FC8C5F10-84A9-EA4D-B77B-398797658053}" srcOrd="5" destOrd="0" presId="urn:microsoft.com/office/officeart/2005/8/layout/cycle8"/>
    <dgm:cxn modelId="{CCB2F954-EA52-1046-B743-666EFE882E37}" type="presParOf" srcId="{0C5948EB-703B-8641-A827-C86EBB631A30}" destId="{361761C8-9E19-C447-A94D-12A26FD25F3C}" srcOrd="6" destOrd="0" presId="urn:microsoft.com/office/officeart/2005/8/layout/cycle8"/>
    <dgm:cxn modelId="{F4FDA3A0-C8CC-D546-A6FA-A9BF346BCB54}" type="presParOf" srcId="{0C5948EB-703B-8641-A827-C86EBB631A30}" destId="{4D90A793-17B9-3F42-9688-75E565613D47}" srcOrd="7" destOrd="0" presId="urn:microsoft.com/office/officeart/2005/8/layout/cycle8"/>
    <dgm:cxn modelId="{B3E0E78E-BB5C-F74C-96D8-53B12E5318F2}" type="presParOf" srcId="{0C5948EB-703B-8641-A827-C86EBB631A30}" destId="{D13B431B-FC39-6E41-A39D-E4994F88A834}" srcOrd="8" destOrd="0" presId="urn:microsoft.com/office/officeart/2005/8/layout/cycle8"/>
    <dgm:cxn modelId="{EED61E7A-A6DB-6140-B44B-2A2DEF05AA04}" type="presParOf" srcId="{0C5948EB-703B-8641-A827-C86EBB631A30}" destId="{52103008-DD93-234D-B0B0-6DC82B975C96}" srcOrd="9" destOrd="0" presId="urn:microsoft.com/office/officeart/2005/8/layout/cycle8"/>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2962AA-78A2-476B-B96A-2C889EC853ED}">
      <dsp:nvSpPr>
        <dsp:cNvPr id="0" name=""/>
        <dsp:cNvSpPr/>
      </dsp:nvSpPr>
      <dsp:spPr>
        <a:xfrm rot="16200000">
          <a:off x="-1157742" y="1893356"/>
          <a:ext cx="2852927" cy="40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846" bIns="0" numCol="1" spcCol="1270" anchor="t" anchorCtr="0">
          <a:noAutofit/>
        </a:bodyPr>
        <a:lstStyle/>
        <a:p>
          <a:pPr marL="0" lvl="0" indent="0" algn="r" defTabSz="1422400">
            <a:lnSpc>
              <a:spcPct val="90000"/>
            </a:lnSpc>
            <a:spcBef>
              <a:spcPct val="0"/>
            </a:spcBef>
            <a:spcAft>
              <a:spcPct val="35000"/>
            </a:spcAft>
            <a:buNone/>
          </a:pPr>
          <a:r>
            <a:rPr lang="en-US" sz="3200" kern="1200" dirty="0"/>
            <a:t>GPU</a:t>
          </a:r>
        </a:p>
      </dsp:txBody>
      <dsp:txXfrm>
        <a:off x="-1157742" y="1893356"/>
        <a:ext cx="2852927" cy="403478"/>
      </dsp:txXfrm>
    </dsp:sp>
    <dsp:sp modelId="{CFFCB87B-0177-42AB-BD63-99A7B7BAB2A5}">
      <dsp:nvSpPr>
        <dsp:cNvPr id="0" name=""/>
        <dsp:cNvSpPr/>
      </dsp:nvSpPr>
      <dsp:spPr>
        <a:xfrm>
          <a:off x="470460" y="668631"/>
          <a:ext cx="2009752" cy="2852927"/>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355846" rIns="128016" bIns="128016" numCol="1" spcCol="1270" anchor="t" anchorCtr="0">
          <a:noAutofit/>
        </a:bodyPr>
        <a:lstStyle/>
        <a:p>
          <a:pPr marL="171450" lvl="1" indent="-171450" algn="l" defTabSz="800100">
            <a:lnSpc>
              <a:spcPct val="90000"/>
            </a:lnSpc>
            <a:spcBef>
              <a:spcPct val="0"/>
            </a:spcBef>
            <a:spcAft>
              <a:spcPct val="15000"/>
            </a:spcAft>
            <a:buChar char="•"/>
          </a:pPr>
          <a:r>
            <a:rPr lang="en-US" sz="1800" kern="1200" dirty="0"/>
            <a:t>High power consumption</a:t>
          </a:r>
        </a:p>
        <a:p>
          <a:pPr marL="171450" lvl="1" indent="-171450" algn="l" defTabSz="800100">
            <a:lnSpc>
              <a:spcPct val="90000"/>
            </a:lnSpc>
            <a:spcBef>
              <a:spcPct val="0"/>
            </a:spcBef>
            <a:spcAft>
              <a:spcPct val="15000"/>
            </a:spcAft>
            <a:buChar char="•"/>
          </a:pPr>
          <a:r>
            <a:rPr lang="en-US" sz="1800" kern="1200" dirty="0"/>
            <a:t>Inflexibility (Single and Floating point only)</a:t>
          </a:r>
        </a:p>
      </dsp:txBody>
      <dsp:txXfrm>
        <a:off x="470460" y="668631"/>
        <a:ext cx="2009752" cy="2852927"/>
      </dsp:txXfrm>
    </dsp:sp>
    <dsp:sp modelId="{6B10EC45-BA08-4B82-B2A8-3F49C6D8FA96}">
      <dsp:nvSpPr>
        <dsp:cNvPr id="0" name=""/>
        <dsp:cNvSpPr/>
      </dsp:nvSpPr>
      <dsp:spPr>
        <a:xfrm>
          <a:off x="66982" y="136039"/>
          <a:ext cx="806957" cy="806957"/>
        </a:xfrm>
        <a:prstGeom prst="rect">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t="-30000" b="-30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D0B72D-156F-4EAA-BD86-30BECE09D3E3}">
      <dsp:nvSpPr>
        <dsp:cNvPr id="0" name=""/>
        <dsp:cNvSpPr/>
      </dsp:nvSpPr>
      <dsp:spPr>
        <a:xfrm rot="16200000">
          <a:off x="1602882" y="1893356"/>
          <a:ext cx="2852927" cy="40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846" bIns="0" numCol="1" spcCol="1270" anchor="t" anchorCtr="0">
          <a:noAutofit/>
        </a:bodyPr>
        <a:lstStyle/>
        <a:p>
          <a:pPr marL="0" lvl="0" indent="0" algn="r" defTabSz="1422400">
            <a:lnSpc>
              <a:spcPct val="90000"/>
            </a:lnSpc>
            <a:spcBef>
              <a:spcPct val="0"/>
            </a:spcBef>
            <a:spcAft>
              <a:spcPct val="35000"/>
            </a:spcAft>
            <a:buNone/>
          </a:pPr>
          <a:r>
            <a:rPr lang="en-US" sz="3200" kern="1200" dirty="0"/>
            <a:t>ASIC</a:t>
          </a:r>
        </a:p>
      </dsp:txBody>
      <dsp:txXfrm>
        <a:off x="1602882" y="1893356"/>
        <a:ext cx="2852927" cy="403478"/>
      </dsp:txXfrm>
    </dsp:sp>
    <dsp:sp modelId="{CE80FB76-1138-4F8F-9E7E-449C791E2097}">
      <dsp:nvSpPr>
        <dsp:cNvPr id="0" name=""/>
        <dsp:cNvSpPr/>
      </dsp:nvSpPr>
      <dsp:spPr>
        <a:xfrm>
          <a:off x="3263409" y="668631"/>
          <a:ext cx="2314108" cy="2852927"/>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355846"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Initial Cost</a:t>
          </a:r>
        </a:p>
        <a:p>
          <a:pPr marL="228600" lvl="1" indent="-228600" algn="l" defTabSz="889000">
            <a:lnSpc>
              <a:spcPct val="90000"/>
            </a:lnSpc>
            <a:spcBef>
              <a:spcPct val="0"/>
            </a:spcBef>
            <a:spcAft>
              <a:spcPct val="15000"/>
            </a:spcAft>
            <a:buChar char="•"/>
          </a:pPr>
          <a:r>
            <a:rPr lang="en-US" sz="2000" kern="1200" dirty="0"/>
            <a:t>Reusability</a:t>
          </a:r>
        </a:p>
        <a:p>
          <a:pPr marL="228600" lvl="1" indent="-228600" algn="l" defTabSz="889000">
            <a:lnSpc>
              <a:spcPct val="90000"/>
            </a:lnSpc>
            <a:spcBef>
              <a:spcPct val="0"/>
            </a:spcBef>
            <a:spcAft>
              <a:spcPct val="15000"/>
            </a:spcAft>
            <a:buChar char="•"/>
          </a:pPr>
          <a:r>
            <a:rPr lang="en-US" sz="2000" kern="1200" dirty="0"/>
            <a:t>Complexity of design</a:t>
          </a:r>
        </a:p>
      </dsp:txBody>
      <dsp:txXfrm>
        <a:off x="3263409" y="668631"/>
        <a:ext cx="2314108" cy="2852927"/>
      </dsp:txXfrm>
    </dsp:sp>
    <dsp:sp modelId="{4451BACB-D36E-492D-AA35-5CB1A2E470D2}">
      <dsp:nvSpPr>
        <dsp:cNvPr id="0" name=""/>
        <dsp:cNvSpPr/>
      </dsp:nvSpPr>
      <dsp:spPr>
        <a:xfrm>
          <a:off x="2916775" y="136039"/>
          <a:ext cx="806957" cy="806957"/>
        </a:xfrm>
        <a:prstGeom prst="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34000" b="-34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EBA2CC6-4A0F-4248-BDC8-A6034E57B1D4}">
      <dsp:nvSpPr>
        <dsp:cNvPr id="0" name=""/>
        <dsp:cNvSpPr/>
      </dsp:nvSpPr>
      <dsp:spPr>
        <a:xfrm rot="16200000">
          <a:off x="4705389" y="1893356"/>
          <a:ext cx="2852927" cy="4034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355846" bIns="0" numCol="1" spcCol="1270" anchor="t" anchorCtr="0">
          <a:noAutofit/>
        </a:bodyPr>
        <a:lstStyle/>
        <a:p>
          <a:pPr marL="0" lvl="0" indent="0" algn="r" defTabSz="1422400">
            <a:lnSpc>
              <a:spcPct val="90000"/>
            </a:lnSpc>
            <a:spcBef>
              <a:spcPct val="0"/>
            </a:spcBef>
            <a:spcAft>
              <a:spcPct val="35000"/>
            </a:spcAft>
            <a:buNone/>
          </a:pPr>
          <a:r>
            <a:rPr lang="en-US" sz="3200" kern="1200" dirty="0"/>
            <a:t>FPGA</a:t>
          </a:r>
        </a:p>
      </dsp:txBody>
      <dsp:txXfrm>
        <a:off x="4705389" y="1893356"/>
        <a:ext cx="2852927" cy="403478"/>
      </dsp:txXfrm>
    </dsp:sp>
    <dsp:sp modelId="{53C14E5E-D0BF-4706-8075-FCA1390728D3}">
      <dsp:nvSpPr>
        <dsp:cNvPr id="0" name=""/>
        <dsp:cNvSpPr/>
      </dsp:nvSpPr>
      <dsp:spPr>
        <a:xfrm>
          <a:off x="6415722" y="668631"/>
          <a:ext cx="2204095" cy="2852927"/>
        </a:xfrm>
        <a:prstGeom prst="rect">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355846" rIns="1422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Complexity of design</a:t>
          </a:r>
        </a:p>
      </dsp:txBody>
      <dsp:txXfrm>
        <a:off x="6415722" y="668631"/>
        <a:ext cx="2204095" cy="2852927"/>
      </dsp:txXfrm>
    </dsp:sp>
    <dsp:sp modelId="{9A523A1C-231E-40F8-892E-E983EDC9534D}">
      <dsp:nvSpPr>
        <dsp:cNvPr id="0" name=""/>
        <dsp:cNvSpPr/>
      </dsp:nvSpPr>
      <dsp:spPr>
        <a:xfrm>
          <a:off x="6028405" y="136039"/>
          <a:ext cx="806957" cy="806957"/>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15000" b="-15000"/>
          </a:stretch>
        </a:blipFill>
        <a:ln w="1905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D6CDD4-A04E-ED4F-BBA9-3121B47E0B77}">
      <dsp:nvSpPr>
        <dsp:cNvPr id="0" name=""/>
        <dsp:cNvSpPr/>
      </dsp:nvSpPr>
      <dsp:spPr>
        <a:xfrm>
          <a:off x="696334" y="618356"/>
          <a:ext cx="5084988" cy="5084988"/>
        </a:xfrm>
        <a:prstGeom prst="pie">
          <a:avLst>
            <a:gd name="adj1" fmla="val 16200000"/>
            <a:gd name="adj2" fmla="val 19800000"/>
          </a:avLst>
        </a:prstGeom>
        <a:solidFill>
          <a:schemeClr val="accent3">
            <a:lumMod val="75000"/>
          </a:schemeClr>
        </a:solidFill>
        <a:ln w="19050" cap="flat" cmpd="sng" algn="ctr">
          <a:solidFill>
            <a:schemeClr val="accent3">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3293310" y="1163176"/>
        <a:ext cx="1483121" cy="1089640"/>
      </dsp:txXfrm>
    </dsp:sp>
    <dsp:sp modelId="{682931EA-B93E-484B-94D8-5AC1218A5F65}">
      <dsp:nvSpPr>
        <dsp:cNvPr id="0" name=""/>
        <dsp:cNvSpPr/>
      </dsp:nvSpPr>
      <dsp:spPr>
        <a:xfrm>
          <a:off x="721597" y="632022"/>
          <a:ext cx="5084988" cy="5084988"/>
        </a:xfrm>
        <a:prstGeom prst="pie">
          <a:avLst>
            <a:gd name="adj1" fmla="val 19800000"/>
            <a:gd name="adj2" fmla="val 1800000"/>
          </a:avLst>
        </a:prstGeom>
        <a:solidFill>
          <a:schemeClr val="accent5">
            <a:lumMod val="50000"/>
          </a:schemeClr>
        </a:solidFill>
        <a:ln w="19050" cap="flat" cmpd="sng" algn="ctr">
          <a:solidFill>
            <a:srgbClr val="27522B"/>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4202393" y="2659964"/>
        <a:ext cx="1537603" cy="1029104"/>
      </dsp:txXfrm>
    </dsp:sp>
    <dsp:sp modelId="{BE9B73BD-6C8F-994A-AECC-FF3361B7F49B}">
      <dsp:nvSpPr>
        <dsp:cNvPr id="0" name=""/>
        <dsp:cNvSpPr/>
      </dsp:nvSpPr>
      <dsp:spPr>
        <a:xfrm>
          <a:off x="710562" y="651040"/>
          <a:ext cx="5084988" cy="5084988"/>
        </a:xfrm>
        <a:prstGeom prst="pie">
          <a:avLst>
            <a:gd name="adj1" fmla="val 1800000"/>
            <a:gd name="adj2" fmla="val 5400000"/>
          </a:avLst>
        </a:prstGeom>
        <a:solidFill>
          <a:srgbClr val="49325A"/>
        </a:solidFill>
        <a:ln w="19050" cap="flat" cmpd="sng" algn="ctr">
          <a:solidFill>
            <a:srgbClr val="4A266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3307539" y="4101568"/>
        <a:ext cx="1483121" cy="1089640"/>
      </dsp:txXfrm>
    </dsp:sp>
    <dsp:sp modelId="{E45D06A5-AA81-8E41-85E2-0A5FD3451267}">
      <dsp:nvSpPr>
        <dsp:cNvPr id="0" name=""/>
        <dsp:cNvSpPr/>
      </dsp:nvSpPr>
      <dsp:spPr>
        <a:xfrm>
          <a:off x="693528" y="651956"/>
          <a:ext cx="5084988" cy="5084988"/>
        </a:xfrm>
        <a:prstGeom prst="pie">
          <a:avLst>
            <a:gd name="adj1" fmla="val 5400000"/>
            <a:gd name="adj2" fmla="val 9000000"/>
          </a:avLst>
        </a:prstGeom>
        <a:solidFill>
          <a:srgbClr val="CA4800"/>
        </a:solidFill>
        <a:ln w="19050" cap="flat" cmpd="sng" algn="ctr">
          <a:solidFill>
            <a:schemeClr val="accent4">
              <a:lumMod val="5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1698418" y="4102484"/>
        <a:ext cx="1483121" cy="1089640"/>
      </dsp:txXfrm>
    </dsp:sp>
    <dsp:sp modelId="{CC6D7F3A-1D26-9B4A-88FB-4283D28ED9B6}">
      <dsp:nvSpPr>
        <dsp:cNvPr id="0" name=""/>
        <dsp:cNvSpPr/>
      </dsp:nvSpPr>
      <dsp:spPr>
        <a:xfrm>
          <a:off x="678934" y="634921"/>
          <a:ext cx="5084988" cy="5084988"/>
        </a:xfrm>
        <a:prstGeom prst="pie">
          <a:avLst>
            <a:gd name="adj1" fmla="val 9000000"/>
            <a:gd name="adj2" fmla="val 12600000"/>
          </a:avLst>
        </a:prstGeom>
        <a:solidFill>
          <a:schemeClr val="accent6">
            <a:lumMod val="50000"/>
          </a:schemeClr>
        </a:solidFill>
        <a:ln w="19050" cap="flat" cmpd="sng" algn="ctr">
          <a:solidFill>
            <a:srgbClr val="733006"/>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757630" y="2662863"/>
        <a:ext cx="1537603" cy="1029104"/>
      </dsp:txXfrm>
    </dsp:sp>
    <dsp:sp modelId="{7C1282C8-9723-B44A-941A-4D5513E3DFFE}">
      <dsp:nvSpPr>
        <dsp:cNvPr id="0" name=""/>
        <dsp:cNvSpPr/>
      </dsp:nvSpPr>
      <dsp:spPr>
        <a:xfrm>
          <a:off x="682290" y="611988"/>
          <a:ext cx="5084988" cy="5084988"/>
        </a:xfrm>
        <a:prstGeom prst="pie">
          <a:avLst>
            <a:gd name="adj1" fmla="val 12600000"/>
            <a:gd name="adj2" fmla="val 16200000"/>
          </a:avLst>
        </a:prstGeom>
        <a:solidFill>
          <a:schemeClr val="accent2">
            <a:lumMod val="50000"/>
          </a:schemeClr>
        </a:solidFill>
        <a:ln w="19050" cap="flat" cmpd="sng" algn="ctr">
          <a:solidFill>
            <a:schemeClr val="bg2">
              <a:lumMod val="25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270" wrap="square" lIns="40640" tIns="40640" rIns="40640" bIns="40640" numCol="1" spcCol="1270" anchor="ctr" anchorCtr="0">
          <a:noAutofit/>
        </a:bodyPr>
        <a:lstStyle/>
        <a:p>
          <a:pPr marL="0" lvl="0" indent="0" algn="ctr" defTabSz="1422400">
            <a:lnSpc>
              <a:spcPct val="90000"/>
            </a:lnSpc>
            <a:spcBef>
              <a:spcPct val="0"/>
            </a:spcBef>
            <a:spcAft>
              <a:spcPct val="35000"/>
            </a:spcAft>
            <a:buNone/>
          </a:pPr>
          <a:endParaRPr lang="en-US" sz="3200" b="1" kern="1200" dirty="0"/>
        </a:p>
      </dsp:txBody>
      <dsp:txXfrm>
        <a:off x="1687180" y="1156808"/>
        <a:ext cx="1483121" cy="10896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F5FE04-5656-7B4F-A836-4588A2C04DC2}">
      <dsp:nvSpPr>
        <dsp:cNvPr id="0" name=""/>
        <dsp:cNvSpPr/>
      </dsp:nvSpPr>
      <dsp:spPr>
        <a:xfrm>
          <a:off x="1168416" y="307119"/>
          <a:ext cx="3413760" cy="3413760"/>
        </a:xfrm>
        <a:prstGeom prst="pie">
          <a:avLst>
            <a:gd name="adj1" fmla="val 16200000"/>
            <a:gd name="adj2" fmla="val 5400000"/>
          </a:avLst>
        </a:prstGeom>
        <a:solidFill>
          <a:srgbClr val="334C57"/>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3033792" y="1201200"/>
        <a:ext cx="1219200" cy="1625600"/>
      </dsp:txXfrm>
    </dsp:sp>
    <dsp:sp modelId="{437D6949-7CC8-4B40-844F-27D2AA0D9DBA}">
      <dsp:nvSpPr>
        <dsp:cNvPr id="0" name=""/>
        <dsp:cNvSpPr/>
      </dsp:nvSpPr>
      <dsp:spPr>
        <a:xfrm>
          <a:off x="1158246" y="307119"/>
          <a:ext cx="3413760" cy="3413760"/>
        </a:xfrm>
        <a:prstGeom prst="pie">
          <a:avLst>
            <a:gd name="adj1" fmla="val 5400000"/>
            <a:gd name="adj2" fmla="val 16200000"/>
          </a:avLst>
        </a:prstGeom>
        <a:solidFill>
          <a:srgbClr val="6A341C"/>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bg1"/>
            </a:solidFill>
          </a:endParaRPr>
        </a:p>
      </dsp:txBody>
      <dsp:txXfrm>
        <a:off x="1487430" y="1201200"/>
        <a:ext cx="1219200" cy="1625600"/>
      </dsp:txXfrm>
    </dsp:sp>
    <dsp:sp modelId="{D13B431B-FC39-6E41-A39D-E4994F88A834}">
      <dsp:nvSpPr>
        <dsp:cNvPr id="0" name=""/>
        <dsp:cNvSpPr/>
      </dsp:nvSpPr>
      <dsp:spPr>
        <a:xfrm>
          <a:off x="957088" y="95791"/>
          <a:ext cx="3836416" cy="3836416"/>
        </a:xfrm>
        <a:prstGeom prst="circularArrow">
          <a:avLst>
            <a:gd name="adj1" fmla="val 5085"/>
            <a:gd name="adj2" fmla="val 327528"/>
            <a:gd name="adj3" fmla="val 5072472"/>
            <a:gd name="adj4" fmla="val 16200000"/>
            <a:gd name="adj5" fmla="val 5932"/>
          </a:avLst>
        </a:prstGeom>
        <a:solidFill>
          <a:schemeClr val="bg1">
            <a:lumMod val="65000"/>
          </a:schemeClr>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tint val="60000"/>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sp>
    <dsp:sp modelId="{52103008-DD93-234D-B0B0-6DC82B975C96}">
      <dsp:nvSpPr>
        <dsp:cNvPr id="0" name=""/>
        <dsp:cNvSpPr/>
      </dsp:nvSpPr>
      <dsp:spPr>
        <a:xfrm>
          <a:off x="946918" y="95791"/>
          <a:ext cx="3836416" cy="3836416"/>
        </a:xfrm>
        <a:prstGeom prst="circularArrow">
          <a:avLst>
            <a:gd name="adj1" fmla="val 5085"/>
            <a:gd name="adj2" fmla="val 327528"/>
            <a:gd name="adj3" fmla="val 15872472"/>
            <a:gd name="adj4" fmla="val 5400000"/>
            <a:gd name="adj5" fmla="val 5932"/>
          </a:avLst>
        </a:prstGeom>
        <a:solidFill>
          <a:schemeClr val="bg1">
            <a:lumMod val="65000"/>
          </a:schemeClr>
        </a:solidFill>
        <a:ln>
          <a:noFill/>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1">
              <a:tint val="60000"/>
              <a:hueOff val="0"/>
              <a:satOff val="0"/>
              <a:lumOff val="0"/>
              <a:alphaOff val="0"/>
              <a:tint val="100000"/>
              <a:shade val="100000"/>
              <a:hueMod val="100000"/>
              <a:satMod val="100000"/>
            </a:schemeClr>
          </a:contourClr>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86.emf"/><Relationship Id="rId1" Type="http://schemas.openxmlformats.org/officeDocument/2006/relationships/image" Target="../media/image85.emf"/></Relationships>
</file>

<file path=ppt/drawings/drawing1.xml><?xml version="1.0" encoding="utf-8"?>
<c:userShapes xmlns:c="http://schemas.openxmlformats.org/drawingml/2006/chart">
  <cdr:relSizeAnchor xmlns:cdr="http://schemas.openxmlformats.org/drawingml/2006/chartDrawing">
    <cdr:from>
      <cdr:x>0.55036</cdr:x>
      <cdr:y>0.32801</cdr:y>
    </cdr:from>
    <cdr:to>
      <cdr:x>0.65336</cdr:x>
      <cdr:y>0.52876</cdr:y>
    </cdr:to>
    <cdr:sp macro="" textlink="">
      <cdr:nvSpPr>
        <cdr:cNvPr id="9219" name="Line 3"/>
        <cdr:cNvSpPr>
          <a:spLocks xmlns:a="http://schemas.openxmlformats.org/drawingml/2006/main" noChangeShapeType="1"/>
        </cdr:cNvSpPr>
      </cdr:nvSpPr>
      <cdr:spPr bwMode="auto">
        <a:xfrm xmlns:a="http://schemas.openxmlformats.org/drawingml/2006/main">
          <a:off x="1651635" y="574040"/>
          <a:ext cx="309104" cy="351325"/>
        </a:xfrm>
        <a:prstGeom xmlns:a="http://schemas.openxmlformats.org/drawingml/2006/main" prst="line">
          <a:avLst/>
        </a:prstGeom>
        <a:noFill xmlns:a="http://schemas.openxmlformats.org/drawingml/2006/main"/>
        <a:ln xmlns:a="http://schemas.openxmlformats.org/drawingml/2006/main" w="38100">
          <a:solidFill>
            <a:srgbClr val="0000FF"/>
          </a:solidFill>
          <a:round/>
          <a:headEnd/>
          <a:tailEnd type="triangle" w="med" len="med"/>
        </a:ln>
      </cdr:spPr>
      <cdr:txBody>
        <a:bodyPr xmlns:a="http://schemas.openxmlformats.org/drawingml/2006/main"/>
        <a:lstStyle xmlns:a="http://schemas.openxmlformats.org/drawingml/2006/main"/>
        <a:p xmlns:a="http://schemas.openxmlformats.org/drawingml/2006/main">
          <a:endParaRPr lang="en-US" dirty="0"/>
        </a:p>
      </cdr:txBody>
    </cdr:sp>
  </cdr:relSizeAnchor>
</c:userShapes>
</file>

<file path=ppt/drawings/drawing2.xml><?xml version="1.0" encoding="utf-8"?>
<c:userShapes xmlns:c="http://schemas.openxmlformats.org/drawingml/2006/chart">
  <cdr:relSizeAnchor xmlns:cdr="http://schemas.openxmlformats.org/drawingml/2006/chartDrawing">
    <cdr:from>
      <cdr:x>0.63891</cdr:x>
      <cdr:y>0.46505</cdr:y>
    </cdr:from>
    <cdr:to>
      <cdr:x>0.66667</cdr:x>
      <cdr:y>0.63279</cdr:y>
    </cdr:to>
    <cdr:sp macro="" textlink="">
      <cdr:nvSpPr>
        <cdr:cNvPr id="9219" name="Line 3"/>
        <cdr:cNvSpPr>
          <a:spLocks xmlns:a="http://schemas.openxmlformats.org/drawingml/2006/main" noChangeShapeType="1"/>
        </cdr:cNvSpPr>
      </cdr:nvSpPr>
      <cdr:spPr bwMode="auto">
        <a:xfrm xmlns:a="http://schemas.openxmlformats.org/drawingml/2006/main" flipH="1">
          <a:off x="2630960" y="1267598"/>
          <a:ext cx="114300" cy="457200"/>
        </a:xfrm>
        <a:prstGeom xmlns:a="http://schemas.openxmlformats.org/drawingml/2006/main" prst="line">
          <a:avLst/>
        </a:prstGeom>
        <a:noFill xmlns:a="http://schemas.openxmlformats.org/drawingml/2006/main"/>
        <a:ln xmlns:a="http://schemas.openxmlformats.org/drawingml/2006/main" w="38100">
          <a:solidFill>
            <a:srgbClr val="0000FF"/>
          </a:solidFill>
          <a:round/>
          <a:headEnd type="triangle"/>
          <a:tailEnd type="none" w="med" len="med"/>
        </a:ln>
      </cdr:spPr>
      <cdr:txBody>
        <a:bodyPr xmlns:a="http://schemas.openxmlformats.org/drawingml/2006/main"/>
        <a:lstStyle xmlns:a="http://schemas.openxmlformats.org/drawingml/2006/main"/>
        <a:p xmlns:a="http://schemas.openxmlformats.org/drawingml/2006/main">
          <a:endParaRPr lang="en-US"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42" name="Rectangle 2"/>
          <p:cNvSpPr>
            <a:spLocks noGrp="1" noChangeArrowheads="1"/>
          </p:cNvSpPr>
          <p:nvPr>
            <p:ph type="hdr" sz="quarter"/>
          </p:nvPr>
        </p:nvSpPr>
        <p:spPr bwMode="auto">
          <a:xfrm>
            <a:off x="0"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smtClean="0"/>
            </a:lvl1pPr>
          </a:lstStyle>
          <a:p>
            <a:pPr>
              <a:defRPr/>
            </a:pPr>
            <a:endParaRPr lang="zh-CN" altLang="en-US"/>
          </a:p>
        </p:txBody>
      </p:sp>
      <p:sp>
        <p:nvSpPr>
          <p:cNvPr id="112643" name="Rectangle 3"/>
          <p:cNvSpPr>
            <a:spLocks noGrp="1" noChangeArrowheads="1"/>
          </p:cNvSpPr>
          <p:nvPr>
            <p:ph type="dt" sz="quarter" idx="1"/>
          </p:nvPr>
        </p:nvSpPr>
        <p:spPr bwMode="auto">
          <a:xfrm>
            <a:off x="4022725"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112644" name="Rectangle 4"/>
          <p:cNvSpPr>
            <a:spLocks noGrp="1" noChangeArrowheads="1"/>
          </p:cNvSpPr>
          <p:nvPr>
            <p:ph type="ftr" sz="quarter" idx="2"/>
          </p:nvPr>
        </p:nvSpPr>
        <p:spPr bwMode="auto">
          <a:xfrm>
            <a:off x="0"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smtClean="0"/>
            </a:lvl1pPr>
          </a:lstStyle>
          <a:p>
            <a:pPr>
              <a:defRPr/>
            </a:pPr>
            <a:endParaRPr lang="en-US" altLang="zh-CN"/>
          </a:p>
        </p:txBody>
      </p:sp>
      <p:sp>
        <p:nvSpPr>
          <p:cNvPr id="112645" name="Rectangle 5"/>
          <p:cNvSpPr>
            <a:spLocks noGrp="1" noChangeArrowheads="1"/>
          </p:cNvSpPr>
          <p:nvPr>
            <p:ph type="sldNum" sz="quarter" idx="3"/>
          </p:nvPr>
        </p:nvSpPr>
        <p:spPr bwMode="auto">
          <a:xfrm>
            <a:off x="4022725"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6C782C98-0CA0-49C2-ACF1-8F4898A05169}" type="slidenum">
              <a:rPr lang="zh-CN" altLang="en-US"/>
              <a:pPr>
                <a:defRPr/>
              </a:pPr>
              <a:t>‹#›</a:t>
            </a:fld>
            <a:endParaRPr lang="en-US" altLang="zh-CN"/>
          </a:p>
        </p:txBody>
      </p:sp>
    </p:spTree>
    <p:extLst>
      <p:ext uri="{BB962C8B-B14F-4D97-AF65-F5344CB8AC3E}">
        <p14:creationId xmlns:p14="http://schemas.microsoft.com/office/powerpoint/2010/main" val="4242154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7458" name="Rectangle 2"/>
          <p:cNvSpPr>
            <a:spLocks noGrp="1" noChangeArrowheads="1"/>
          </p:cNvSpPr>
          <p:nvPr>
            <p:ph type="hdr" sz="quarter"/>
          </p:nvPr>
        </p:nvSpPr>
        <p:spPr bwMode="auto">
          <a:xfrm>
            <a:off x="0"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smtClean="0"/>
            </a:lvl1pPr>
          </a:lstStyle>
          <a:p>
            <a:pPr>
              <a:defRPr/>
            </a:pPr>
            <a:endParaRPr lang="zh-CN" altLang="en-US"/>
          </a:p>
        </p:txBody>
      </p:sp>
      <p:sp>
        <p:nvSpPr>
          <p:cNvPr id="147459" name="Rectangle 3"/>
          <p:cNvSpPr>
            <a:spLocks noGrp="1" noChangeArrowheads="1"/>
          </p:cNvSpPr>
          <p:nvPr>
            <p:ph type="dt" idx="1"/>
          </p:nvPr>
        </p:nvSpPr>
        <p:spPr bwMode="auto">
          <a:xfrm>
            <a:off x="4022725" y="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en-US" altLang="zh-CN"/>
          </a:p>
        </p:txBody>
      </p:sp>
      <p:sp>
        <p:nvSpPr>
          <p:cNvPr id="10244" name="Rectangle 4"/>
          <p:cNvSpPr>
            <a:spLocks noGrp="1" noRot="1" noChangeAspect="1" noChangeArrowheads="1" noTextEdit="1"/>
          </p:cNvSpPr>
          <p:nvPr>
            <p:ph type="sldImg" idx="2"/>
          </p:nvPr>
        </p:nvSpPr>
        <p:spPr bwMode="auto">
          <a:xfrm>
            <a:off x="554038" y="674688"/>
            <a:ext cx="5994400" cy="33718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47461" name="Rectangle 5"/>
          <p:cNvSpPr>
            <a:spLocks noGrp="1" noChangeArrowheads="1"/>
          </p:cNvSpPr>
          <p:nvPr>
            <p:ph type="body" sz="quarter" idx="3"/>
          </p:nvPr>
        </p:nvSpPr>
        <p:spPr bwMode="auto">
          <a:xfrm>
            <a:off x="709613" y="4270375"/>
            <a:ext cx="5683250" cy="404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47462" name="Rectangle 6"/>
          <p:cNvSpPr>
            <a:spLocks noGrp="1" noChangeArrowheads="1"/>
          </p:cNvSpPr>
          <p:nvPr>
            <p:ph type="ftr" sz="quarter" idx="4"/>
          </p:nvPr>
        </p:nvSpPr>
        <p:spPr bwMode="auto">
          <a:xfrm>
            <a:off x="0"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smtClean="0"/>
            </a:lvl1pPr>
          </a:lstStyle>
          <a:p>
            <a:pPr>
              <a:defRPr/>
            </a:pPr>
            <a:endParaRPr lang="en-US" altLang="zh-CN"/>
          </a:p>
        </p:txBody>
      </p:sp>
      <p:sp>
        <p:nvSpPr>
          <p:cNvPr id="147463" name="Rectangle 7"/>
          <p:cNvSpPr>
            <a:spLocks noGrp="1" noChangeArrowheads="1"/>
          </p:cNvSpPr>
          <p:nvPr>
            <p:ph type="sldNum" sz="quarter" idx="5"/>
          </p:nvPr>
        </p:nvSpPr>
        <p:spPr bwMode="auto">
          <a:xfrm>
            <a:off x="4022725" y="8540750"/>
            <a:ext cx="3078163" cy="449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C2E7CED8-BE4A-4B8C-B895-46A548664B3E}" type="slidenum">
              <a:rPr lang="zh-CN" altLang="en-US"/>
              <a:pPr>
                <a:defRPr/>
              </a:pPr>
              <a:t>‹#›</a:t>
            </a:fld>
            <a:endParaRPr lang="en-US" altLang="zh-CN"/>
          </a:p>
        </p:txBody>
      </p:sp>
    </p:spTree>
    <p:extLst>
      <p:ext uri="{BB962C8B-B14F-4D97-AF65-F5344CB8AC3E}">
        <p14:creationId xmlns:p14="http://schemas.microsoft.com/office/powerpoint/2010/main" val="2546702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aike.baidu.com/item/%E4%B8%93%E7%94%A8%E9%9B%86%E6%88%90%E7%94%B5%E8%B7%AF/6908931?fromModule=lemma_inlink"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4038" y="674688"/>
            <a:ext cx="5994400" cy="33718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E7CED8-BE4A-4B8C-B895-46A548664B3E}" type="slidenum">
              <a:rPr lang="zh-CN" altLang="en-US" smtClean="0"/>
              <a:pPr>
                <a:defRPr/>
              </a:pPr>
              <a:t>1</a:t>
            </a:fld>
            <a:endParaRPr lang="en-US" altLang="zh-CN"/>
          </a:p>
        </p:txBody>
      </p:sp>
    </p:spTree>
    <p:extLst>
      <p:ext uri="{BB962C8B-B14F-4D97-AF65-F5344CB8AC3E}">
        <p14:creationId xmlns:p14="http://schemas.microsoft.com/office/powerpoint/2010/main" val="7274765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4038" y="674688"/>
            <a:ext cx="5994400" cy="33718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latin typeface="Arial" panose="020B0604020202020204" pitchFamily="34" charset="0"/>
              </a:rPr>
              <a:t>https://www.nvidia.com/en-us/data-center/ampere-architecture/</a:t>
            </a:r>
          </a:p>
          <a:p>
            <a:endParaRPr lang="zh-CN" altLang="en-US" dirty="0"/>
          </a:p>
        </p:txBody>
      </p:sp>
      <p:sp>
        <p:nvSpPr>
          <p:cNvPr id="4" name="灯片编号占位符 3"/>
          <p:cNvSpPr>
            <a:spLocks noGrp="1"/>
          </p:cNvSpPr>
          <p:nvPr>
            <p:ph type="sldNum" sz="quarter" idx="5"/>
          </p:nvPr>
        </p:nvSpPr>
        <p:spPr/>
        <p:txBody>
          <a:bodyPr/>
          <a:lstStyle/>
          <a:p>
            <a:pPr>
              <a:defRPr/>
            </a:pPr>
            <a:fld id="{C2E7CED8-BE4A-4B8C-B895-46A548664B3E}" type="slidenum">
              <a:rPr lang="zh-CN" altLang="en-US" smtClean="0"/>
              <a:pPr>
                <a:defRPr/>
              </a:pPr>
              <a:t>19</a:t>
            </a:fld>
            <a:endParaRPr lang="en-US" altLang="zh-CN"/>
          </a:p>
        </p:txBody>
      </p:sp>
    </p:spTree>
    <p:extLst>
      <p:ext uri="{BB962C8B-B14F-4D97-AF65-F5344CB8AC3E}">
        <p14:creationId xmlns:p14="http://schemas.microsoft.com/office/powerpoint/2010/main" val="1865230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333333"/>
                </a:solidFill>
                <a:effectLst/>
                <a:latin typeface="Arial" panose="020B0604020202020204" pitchFamily="34" charset="0"/>
              </a:rPr>
              <a:t>Programmable Logic Device </a:t>
            </a:r>
          </a:p>
          <a:p>
            <a:r>
              <a:rPr lang="en-US" altLang="zh-CN" b="0" i="0" dirty="0">
                <a:solidFill>
                  <a:srgbClr val="F73131"/>
                </a:solidFill>
                <a:effectLst/>
                <a:latin typeface="Arial" panose="020B0604020202020204" pitchFamily="34" charset="0"/>
              </a:rPr>
              <a:t>Programmable Logic </a:t>
            </a:r>
            <a:r>
              <a:rPr lang="en-US" altLang="zh-CN" b="0" i="0" dirty="0">
                <a:solidFill>
                  <a:srgbClr val="333333"/>
                </a:solidFill>
                <a:effectLst/>
                <a:latin typeface="Arial" panose="020B0604020202020204" pitchFamily="34" charset="0"/>
              </a:rPr>
              <a:t>Array</a:t>
            </a:r>
          </a:p>
          <a:p>
            <a:r>
              <a:rPr lang="zh-CN" altLang="en-US" b="0" i="0" dirty="0">
                <a:solidFill>
                  <a:srgbClr val="333333"/>
                </a:solidFill>
                <a:effectLst/>
                <a:latin typeface="Arial" panose="020B0604020202020204" pitchFamily="34" charset="0"/>
              </a:rPr>
              <a:t>现场可编程门阵列</a:t>
            </a:r>
            <a:r>
              <a:rPr lang="en-US" altLang="zh-CN" b="0" i="0" dirty="0">
                <a:solidFill>
                  <a:srgbClr val="333333"/>
                </a:solidFill>
                <a:effectLst/>
                <a:latin typeface="Helvetica Neue"/>
              </a:rPr>
              <a:t>FPGA</a:t>
            </a:r>
            <a:r>
              <a:rPr lang="zh-CN" altLang="en-US" b="0" i="0" dirty="0">
                <a:solidFill>
                  <a:srgbClr val="333333"/>
                </a:solidFill>
                <a:effectLst/>
                <a:latin typeface="Helvetica Neue"/>
              </a:rPr>
              <a:t>（</a:t>
            </a:r>
            <a:r>
              <a:rPr lang="en-US" altLang="zh-CN" b="0" i="0" dirty="0">
                <a:solidFill>
                  <a:srgbClr val="333333"/>
                </a:solidFill>
                <a:effectLst/>
                <a:latin typeface="Helvetica Neue"/>
              </a:rPr>
              <a:t>Field Programmable Gate Array</a:t>
            </a:r>
            <a:r>
              <a:rPr lang="zh-CN" altLang="en-US" b="0" i="0" dirty="0">
                <a:solidFill>
                  <a:srgbClr val="333333"/>
                </a:solidFill>
                <a:effectLst/>
                <a:latin typeface="Helvetica Neue"/>
              </a:rPr>
              <a:t>）是在</a:t>
            </a:r>
            <a:r>
              <a:rPr lang="en-US" altLang="zh-CN" b="0" i="0" dirty="0">
                <a:solidFill>
                  <a:srgbClr val="333333"/>
                </a:solidFill>
                <a:effectLst/>
                <a:latin typeface="Helvetica Neue"/>
              </a:rPr>
              <a:t>PAL </a:t>
            </a:r>
            <a:r>
              <a:rPr lang="zh-CN" altLang="en-US" b="0" i="0" dirty="0">
                <a:solidFill>
                  <a:srgbClr val="333333"/>
                </a:solidFill>
                <a:effectLst/>
                <a:latin typeface="Helvetica Neue"/>
              </a:rPr>
              <a:t>（可编程阵列逻辑）、</a:t>
            </a:r>
            <a:r>
              <a:rPr lang="en-US" altLang="zh-CN" b="0" i="0" dirty="0">
                <a:solidFill>
                  <a:srgbClr val="333333"/>
                </a:solidFill>
                <a:effectLst/>
                <a:latin typeface="Helvetica Neue"/>
              </a:rPr>
              <a:t>GAL</a:t>
            </a:r>
            <a:r>
              <a:rPr lang="zh-CN" altLang="en-US" b="0" i="0" dirty="0">
                <a:solidFill>
                  <a:srgbClr val="333333"/>
                </a:solidFill>
                <a:effectLst/>
                <a:latin typeface="Helvetica Neue"/>
              </a:rPr>
              <a:t>（通用阵列逻辑）等可编程器件的基础上进一步发展的产物。它是作为</a:t>
            </a:r>
            <a:r>
              <a:rPr lang="zh-CN" altLang="en-US" b="0" i="0" u="none" strike="noStrike" dirty="0">
                <a:solidFill>
                  <a:srgbClr val="136EC2"/>
                </a:solidFill>
                <a:effectLst/>
                <a:latin typeface="Helvetica Neue"/>
                <a:hlinkClick r:id="rId3"/>
              </a:rPr>
              <a:t>专用集成电路</a:t>
            </a:r>
            <a:r>
              <a:rPr lang="zh-CN" altLang="en-US" b="0" i="0" dirty="0">
                <a:solidFill>
                  <a:srgbClr val="333333"/>
                </a:solidFill>
                <a:effectLst/>
                <a:latin typeface="Helvetica Neue"/>
              </a:rPr>
              <a:t>（</a:t>
            </a:r>
            <a:r>
              <a:rPr lang="en-US" altLang="zh-CN" b="0" i="0" dirty="0">
                <a:solidFill>
                  <a:srgbClr val="333333"/>
                </a:solidFill>
                <a:effectLst/>
                <a:latin typeface="Helvetica Neue"/>
              </a:rPr>
              <a:t>ASIC</a:t>
            </a:r>
            <a:r>
              <a:rPr lang="zh-CN" altLang="en-US" b="0" i="0" dirty="0">
                <a:solidFill>
                  <a:srgbClr val="333333"/>
                </a:solidFill>
                <a:effectLst/>
                <a:latin typeface="Helvetica Neue"/>
              </a:rPr>
              <a:t>）领域中的一种半定制电路而出现的，既解决了定制电路的不足，又克服了原有可编程器件门电路数有限的缺点</a:t>
            </a:r>
            <a:endParaRPr lang="zh-CN" altLang="en-US" dirty="0"/>
          </a:p>
        </p:txBody>
      </p:sp>
      <p:sp>
        <p:nvSpPr>
          <p:cNvPr id="4" name="灯片编号占位符 3"/>
          <p:cNvSpPr>
            <a:spLocks noGrp="1"/>
          </p:cNvSpPr>
          <p:nvPr>
            <p:ph type="sldNum" sz="quarter" idx="5"/>
          </p:nvPr>
        </p:nvSpPr>
        <p:spPr/>
        <p:txBody>
          <a:bodyPr/>
          <a:lstStyle/>
          <a:p>
            <a:pPr>
              <a:defRPr/>
            </a:pPr>
            <a:fld id="{C2E7CED8-BE4A-4B8C-B895-46A548664B3E}" type="slidenum">
              <a:rPr lang="zh-CN" altLang="en-US" smtClean="0"/>
              <a:pPr>
                <a:defRPr/>
              </a:pPr>
              <a:t>20</a:t>
            </a:fld>
            <a:endParaRPr lang="en-US" altLang="zh-CN"/>
          </a:p>
        </p:txBody>
      </p:sp>
    </p:spTree>
    <p:extLst>
      <p:ext uri="{BB962C8B-B14F-4D97-AF65-F5344CB8AC3E}">
        <p14:creationId xmlns:p14="http://schemas.microsoft.com/office/powerpoint/2010/main" val="3216896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bwMode="auto">
          <a:xfrm>
            <a:off x="554038" y="674688"/>
            <a:ext cx="5994400" cy="33718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
        <p:nvSpPr>
          <p:cNvPr id="4915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cs typeface="Arial" panose="020B0604020202020204" pitchFamily="34" charset="0"/>
              </a:defRPr>
            </a:lvl1pPr>
            <a:lvl2pPr marL="742950" indent="-285750" eaLnBrk="0" hangingPunct="0">
              <a:defRPr>
                <a:solidFill>
                  <a:schemeClr val="tx1"/>
                </a:solidFill>
                <a:latin typeface="Arial" panose="020B0604020202020204" pitchFamily="34" charset="0"/>
                <a:cs typeface="Arial" panose="020B0604020202020204" pitchFamily="34" charset="0"/>
              </a:defRPr>
            </a:lvl2pPr>
            <a:lvl3pPr marL="1143000" indent="-228600" eaLnBrk="0" hangingPunct="0">
              <a:defRPr>
                <a:solidFill>
                  <a:schemeClr val="tx1"/>
                </a:solidFill>
                <a:latin typeface="Arial" panose="020B0604020202020204" pitchFamily="34" charset="0"/>
                <a:cs typeface="Arial" panose="020B0604020202020204" pitchFamily="34" charset="0"/>
              </a:defRPr>
            </a:lvl3pPr>
            <a:lvl4pPr marL="1600200" indent="-228600" eaLnBrk="0" hangingPunct="0">
              <a:defRPr>
                <a:solidFill>
                  <a:schemeClr val="tx1"/>
                </a:solidFill>
                <a:latin typeface="Arial" panose="020B0604020202020204" pitchFamily="34" charset="0"/>
                <a:cs typeface="Arial" panose="020B0604020202020204" pitchFamily="34" charset="0"/>
              </a:defRPr>
            </a:lvl4pPr>
            <a:lvl5pPr marL="2057400" indent="-228600" eaLnBrk="0" hangingPunct="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43EFA801-297B-45C6-959B-DEAFF58289C0}" type="slidenum">
              <a:rPr lang="en-US" altLang="zh-CN"/>
              <a:pPr eaLnBrk="1" hangingPunct="1"/>
              <a:t>21</a:t>
            </a:fld>
            <a:endParaRPr lang="en-US" altLang="zh-CN"/>
          </a:p>
        </p:txBody>
      </p:sp>
    </p:spTree>
    <p:extLst>
      <p:ext uri="{BB962C8B-B14F-4D97-AF65-F5344CB8AC3E}">
        <p14:creationId xmlns:p14="http://schemas.microsoft.com/office/powerpoint/2010/main" val="35823195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term NRE cost (non-recurring engineering) refers to any cost that needs to be spent as a one-off cost on a new product development project</a:t>
            </a:r>
            <a:endParaRPr lang="zh-CN" altLang="en-US" dirty="0"/>
          </a:p>
        </p:txBody>
      </p:sp>
      <p:sp>
        <p:nvSpPr>
          <p:cNvPr id="4" name="灯片编号占位符 3"/>
          <p:cNvSpPr>
            <a:spLocks noGrp="1"/>
          </p:cNvSpPr>
          <p:nvPr>
            <p:ph type="sldNum" sz="quarter" idx="5"/>
          </p:nvPr>
        </p:nvSpPr>
        <p:spPr/>
        <p:txBody>
          <a:bodyPr/>
          <a:lstStyle/>
          <a:p>
            <a:pPr>
              <a:defRPr/>
            </a:pPr>
            <a:fld id="{C2E7CED8-BE4A-4B8C-B895-46A548664B3E}" type="slidenum">
              <a:rPr lang="zh-CN" altLang="en-US" smtClean="0"/>
              <a:pPr>
                <a:defRPr/>
              </a:pPr>
              <a:t>23</a:t>
            </a:fld>
            <a:endParaRPr lang="en-US" altLang="zh-CN"/>
          </a:p>
        </p:txBody>
      </p:sp>
    </p:spTree>
    <p:extLst>
      <p:ext uri="{BB962C8B-B14F-4D97-AF65-F5344CB8AC3E}">
        <p14:creationId xmlns:p14="http://schemas.microsoft.com/office/powerpoint/2010/main" val="37584010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674688"/>
            <a:ext cx="5994400" cy="3371850"/>
          </a:xfrm>
        </p:spPr>
      </p:sp>
      <p:sp>
        <p:nvSpPr>
          <p:cNvPr id="3" name="Notes Placeholder 2"/>
          <p:cNvSpPr>
            <a:spLocks noGrp="1"/>
          </p:cNvSpPr>
          <p:nvPr>
            <p:ph type="body" idx="1"/>
          </p:nvPr>
        </p:nvSpPr>
        <p:spPr/>
        <p:txBody>
          <a:bodyPr/>
          <a:lstStyle/>
          <a:p>
            <a:r>
              <a:rPr lang="en-US" baseline="0" dirty="0"/>
              <a:t>AD: how easy it adapts various NN models, high AD means it can support new NN models without complete redesign of hardware.</a:t>
            </a:r>
          </a:p>
          <a:p>
            <a:r>
              <a:rPr lang="en-US" baseline="0" dirty="0"/>
              <a:t>PR: user friendly, high PR means user can model the NN well without knowing the underlining hardware.</a:t>
            </a:r>
          </a:p>
          <a:p>
            <a:r>
              <a:rPr lang="en-US" baseline="0" dirty="0"/>
              <a:t>SC: the scalability of particular platform, high SC means current platform is easily or capable of freely scaling the problem size of NN models.</a:t>
            </a:r>
          </a:p>
          <a:p>
            <a:endParaRPr lang="en-US" baseline="0" dirty="0"/>
          </a:p>
          <a:p>
            <a:r>
              <a:rPr lang="en-US" baseline="0" dirty="0"/>
              <a:t>General purpose platform: easy programming, very flexible to support different NN models (</a:t>
            </a:r>
            <a:r>
              <a:rPr lang="en-US" baseline="0" dirty="0" err="1"/>
              <a:t>adaptivity</a:t>
            </a:r>
            <a:r>
              <a:rPr lang="en-US" baseline="0" dirty="0"/>
              <a:t>), can scale to large NNs with billions of neurons, but low performance and poor power efficiency.</a:t>
            </a:r>
          </a:p>
          <a:p>
            <a:endParaRPr lang="en-US" baseline="0" dirty="0"/>
          </a:p>
          <a:p>
            <a:r>
              <a:rPr lang="en-US" baseline="0" dirty="0"/>
              <a:t>Programmable hardware: tradeoff the programmability, scalability and </a:t>
            </a:r>
            <a:r>
              <a:rPr lang="en-US" baseline="0" dirty="0" err="1"/>
              <a:t>adaptivity</a:t>
            </a:r>
            <a:r>
              <a:rPr lang="en-US" baseline="0" dirty="0"/>
              <a:t> for better performance and power efficiency, expensive to support large scale NNs given the low circuit density etc…</a:t>
            </a:r>
          </a:p>
          <a:p>
            <a:r>
              <a:rPr lang="en-US" baseline="0" dirty="0"/>
              <a:t> </a:t>
            </a:r>
          </a:p>
          <a:p>
            <a:r>
              <a:rPr lang="en-US" baseline="0" dirty="0"/>
              <a:t>ASIC: further sacrificing programmability, scalability and </a:t>
            </a:r>
            <a:r>
              <a:rPr lang="en-US" baseline="0" dirty="0" err="1"/>
              <a:t>adaptivity</a:t>
            </a:r>
            <a:r>
              <a:rPr lang="en-US" baseline="0" dirty="0"/>
              <a:t> can bring much more powerful acc. solutions, which gives us the choice of ASIC.</a:t>
            </a:r>
          </a:p>
          <a:p>
            <a:endParaRPr lang="en-US" baseline="0" dirty="0"/>
          </a:p>
          <a:p>
            <a:r>
              <a:rPr lang="en-US" baseline="0" dirty="0" err="1"/>
              <a:t>Memristor</a:t>
            </a:r>
            <a:r>
              <a:rPr lang="en-US" baseline="0" dirty="0"/>
              <a:t> based ASIC: digital or analog ASICs are still limited by the massive hardware connection between different layers in NNs. The </a:t>
            </a:r>
            <a:r>
              <a:rPr lang="en-US" baseline="0" dirty="0" err="1"/>
              <a:t>memristor</a:t>
            </a:r>
            <a:r>
              <a:rPr lang="en-US" baseline="0" dirty="0"/>
              <a:t> based acc. we propose has well scalability and breaks the limitation of traditional ASIC designs with architecture innovations. NN is popular enough today and it deserves a special hardware acc. solution, offsetting the reduced programmability compared to CPU/GPGPU/FPGA choices.</a:t>
            </a:r>
          </a:p>
        </p:txBody>
      </p:sp>
      <p:sp>
        <p:nvSpPr>
          <p:cNvPr id="4" name="Slide Number Placeholder 3"/>
          <p:cNvSpPr>
            <a:spLocks noGrp="1"/>
          </p:cNvSpPr>
          <p:nvPr>
            <p:ph type="sldNum" sz="quarter" idx="10"/>
          </p:nvPr>
        </p:nvSpPr>
        <p:spPr/>
        <p:txBody>
          <a:bodyPr/>
          <a:lstStyle/>
          <a:p>
            <a:pPr>
              <a:defRPr/>
            </a:pPr>
            <a:fld id="{7DC2704C-97F3-4DB5-B8D3-4FBF23AAF08B}" type="slidenum">
              <a:rPr lang="en-US" smtClean="0"/>
              <a:pPr>
                <a:defRPr/>
              </a:pPr>
              <a:t>24</a:t>
            </a:fld>
            <a:endParaRPr lang="en-US"/>
          </a:p>
        </p:txBody>
      </p:sp>
    </p:spTree>
    <p:extLst>
      <p:ext uri="{BB962C8B-B14F-4D97-AF65-F5344CB8AC3E}">
        <p14:creationId xmlns:p14="http://schemas.microsoft.com/office/powerpoint/2010/main" val="2208651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4038" y="674688"/>
            <a:ext cx="5994400" cy="3371850"/>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t>https://www.snia.org/sites/default/files/PM-Summit/2018/presentations/14_PM_Summit_18_Analysts_Session_Oros_Final_Post_UPDATED_R2.pdf</a:t>
            </a:r>
          </a:p>
          <a:p>
            <a:endParaRPr lang="zh-CN" altLang="en-US" dirty="0"/>
          </a:p>
        </p:txBody>
      </p:sp>
      <p:sp>
        <p:nvSpPr>
          <p:cNvPr id="4" name="灯片编号占位符 3"/>
          <p:cNvSpPr>
            <a:spLocks noGrp="1"/>
          </p:cNvSpPr>
          <p:nvPr>
            <p:ph type="sldNum" sz="quarter" idx="5"/>
          </p:nvPr>
        </p:nvSpPr>
        <p:spPr/>
        <p:txBody>
          <a:bodyPr/>
          <a:lstStyle/>
          <a:p>
            <a:pPr>
              <a:defRPr/>
            </a:pPr>
            <a:fld id="{C2E7CED8-BE4A-4B8C-B895-46A548664B3E}" type="slidenum">
              <a:rPr lang="zh-CN" altLang="en-US" smtClean="0"/>
              <a:pPr>
                <a:defRPr/>
              </a:pPr>
              <a:t>27</a:t>
            </a:fld>
            <a:endParaRPr lang="en-US" altLang="zh-CN"/>
          </a:p>
        </p:txBody>
      </p:sp>
    </p:spTree>
    <p:extLst>
      <p:ext uri="{BB962C8B-B14F-4D97-AF65-F5344CB8AC3E}">
        <p14:creationId xmlns:p14="http://schemas.microsoft.com/office/powerpoint/2010/main" val="585248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7339B028-EA42-4F92-9E9F-F026974B19DF}" type="slidenum">
              <a:rPr lang="zh-CN" altLang="en-US"/>
              <a:pPr/>
              <a:t>29</a:t>
            </a:fld>
            <a:endParaRPr lang="en-US" altLang="zh-CN"/>
          </a:p>
        </p:txBody>
      </p:sp>
      <p:sp>
        <p:nvSpPr>
          <p:cNvPr id="619522" name="Rectangle 2"/>
          <p:cNvSpPr>
            <a:spLocks noGrp="1" noRot="1" noChangeAspect="1" noChangeArrowheads="1" noTextEdit="1"/>
          </p:cNvSpPr>
          <p:nvPr>
            <p:ph type="sldImg"/>
          </p:nvPr>
        </p:nvSpPr>
        <p:spPr>
          <a:xfrm>
            <a:off x="554038" y="674688"/>
            <a:ext cx="5994400" cy="3371850"/>
          </a:xfrm>
          <a:ln/>
        </p:spPr>
      </p:sp>
      <p:sp>
        <p:nvSpPr>
          <p:cNvPr id="619523" name="Rectangle 3"/>
          <p:cNvSpPr>
            <a:spLocks noGrp="1" noChangeArrowheads="1"/>
          </p:cNvSpPr>
          <p:nvPr>
            <p:ph type="body" idx="1"/>
          </p:nvPr>
        </p:nvSpPr>
        <p:spPr>
          <a:xfrm>
            <a:off x="946997" y="4271010"/>
            <a:ext cx="5208482" cy="4046220"/>
          </a:xfrm>
        </p:spPr>
        <p:txBody>
          <a:bodyPr/>
          <a:lstStyle/>
          <a:p>
            <a:endParaRPr lang="zh-CN" altLang="en-US"/>
          </a:p>
        </p:txBody>
      </p:sp>
    </p:spTree>
    <p:extLst>
      <p:ext uri="{BB962C8B-B14F-4D97-AF65-F5344CB8AC3E}">
        <p14:creationId xmlns:p14="http://schemas.microsoft.com/office/powerpoint/2010/main" val="28502718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xfrm>
            <a:off x="554038" y="674688"/>
            <a:ext cx="5994400" cy="3371850"/>
          </a:xfrm>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ko-KR" altLang="en-US">
              <a:ea typeface="Malgun Gothic" pitchFamily="34" charset="-127"/>
            </a:endParaRPr>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9800" eaLnBrk="0" hangingPunct="0">
              <a:defRPr b="1">
                <a:solidFill>
                  <a:schemeClr val="tx1"/>
                </a:solidFill>
                <a:latin typeface="Arial Narrow" panose="020B0606020202030204" pitchFamily="34" charset="0"/>
                <a:ea typeface="Gulim" panose="020B0600000101010101" pitchFamily="34" charset="-127"/>
              </a:defRPr>
            </a:lvl1pPr>
            <a:lvl2pPr marL="742950" indent="-285750" defTabSz="939800" eaLnBrk="0" hangingPunct="0">
              <a:defRPr b="1">
                <a:solidFill>
                  <a:schemeClr val="tx1"/>
                </a:solidFill>
                <a:latin typeface="Arial Narrow" panose="020B0606020202030204" pitchFamily="34" charset="0"/>
                <a:ea typeface="Gulim" panose="020B0600000101010101" pitchFamily="34" charset="-127"/>
              </a:defRPr>
            </a:lvl2pPr>
            <a:lvl3pPr marL="1143000" indent="-228600" defTabSz="939800" eaLnBrk="0" hangingPunct="0">
              <a:defRPr b="1">
                <a:solidFill>
                  <a:schemeClr val="tx1"/>
                </a:solidFill>
                <a:latin typeface="Arial Narrow" panose="020B0606020202030204" pitchFamily="34" charset="0"/>
                <a:ea typeface="Gulim" panose="020B0600000101010101" pitchFamily="34" charset="-127"/>
              </a:defRPr>
            </a:lvl3pPr>
            <a:lvl4pPr marL="1600200" indent="-228600" defTabSz="939800" eaLnBrk="0" hangingPunct="0">
              <a:defRPr b="1">
                <a:solidFill>
                  <a:schemeClr val="tx1"/>
                </a:solidFill>
                <a:latin typeface="Arial Narrow" panose="020B0606020202030204" pitchFamily="34" charset="0"/>
                <a:ea typeface="Gulim" panose="020B0600000101010101" pitchFamily="34" charset="-127"/>
              </a:defRPr>
            </a:lvl4pPr>
            <a:lvl5pPr marL="2057400" indent="-228600" defTabSz="939800" eaLnBrk="0" hangingPunct="0">
              <a:defRPr b="1">
                <a:solidFill>
                  <a:schemeClr val="tx1"/>
                </a:solidFill>
                <a:latin typeface="Arial Narrow" panose="020B0606020202030204" pitchFamily="34" charset="0"/>
                <a:ea typeface="Gulim" panose="020B0600000101010101" pitchFamily="34" charset="-127"/>
              </a:defRPr>
            </a:lvl5pPr>
            <a:lvl6pPr marL="2514600" indent="-228600" defTabSz="9398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6pPr>
            <a:lvl7pPr marL="2971800" indent="-228600" defTabSz="9398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7pPr>
            <a:lvl8pPr marL="3429000" indent="-228600" defTabSz="9398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8pPr>
            <a:lvl9pPr marL="3886200" indent="-228600" defTabSz="9398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9pPr>
          </a:lstStyle>
          <a:p>
            <a:fld id="{C7A5E0EB-84C3-4AB2-8590-1AD6EED19E9D}" type="slidenum">
              <a:rPr lang="ko-KR" altLang="en-US" b="0">
                <a:latin typeface="Arial" panose="020B0604020202020204" pitchFamily="34" charset="0"/>
              </a:rPr>
              <a:pPr/>
              <a:t>30</a:t>
            </a:fld>
            <a:endParaRPr lang="en-US" altLang="ko-KR" b="0">
              <a:latin typeface="Arial" panose="020B0604020202020204" pitchFamily="34" charset="0"/>
            </a:endParaRPr>
          </a:p>
        </p:txBody>
      </p:sp>
    </p:spTree>
    <p:extLst>
      <p:ext uri="{BB962C8B-B14F-4D97-AF65-F5344CB8AC3E}">
        <p14:creationId xmlns:p14="http://schemas.microsoft.com/office/powerpoint/2010/main" val="18518237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1031"/>
          <p:cNvSpPr>
            <a:spLocks noGrp="1" noChangeArrowheads="1"/>
          </p:cNvSpPr>
          <p:nvPr>
            <p:ph type="sldNum" sz="quarter" idx="5"/>
          </p:nvPr>
        </p:nvSpPr>
        <p:spPr>
          <a:ln/>
        </p:spPr>
        <p:txBody>
          <a:bodyPr/>
          <a:lstStyle/>
          <a:p>
            <a:fld id="{57B228DD-7AD0-4405-BB40-121E1A400119}" type="slidenum">
              <a:rPr lang="zh-CN" altLang="en-US"/>
              <a:pPr/>
              <a:t>31</a:t>
            </a:fld>
            <a:endParaRPr lang="en-US" altLang="zh-CN"/>
          </a:p>
        </p:txBody>
      </p:sp>
      <p:sp>
        <p:nvSpPr>
          <p:cNvPr id="622594" name="Rectangle 2"/>
          <p:cNvSpPr>
            <a:spLocks noGrp="1" noRot="1" noChangeAspect="1" noChangeArrowheads="1" noTextEdit="1"/>
          </p:cNvSpPr>
          <p:nvPr>
            <p:ph type="sldImg"/>
          </p:nvPr>
        </p:nvSpPr>
        <p:spPr>
          <a:xfrm>
            <a:off x="554038" y="674688"/>
            <a:ext cx="5994400" cy="3371850"/>
          </a:xfrm>
          <a:ln/>
        </p:spPr>
      </p:sp>
      <p:sp>
        <p:nvSpPr>
          <p:cNvPr id="622595" name="Rectangle 3"/>
          <p:cNvSpPr>
            <a:spLocks noGrp="1" noChangeArrowheads="1"/>
          </p:cNvSpPr>
          <p:nvPr>
            <p:ph type="body" idx="1"/>
          </p:nvPr>
        </p:nvSpPr>
        <p:spPr>
          <a:xfrm>
            <a:off x="946997" y="4271010"/>
            <a:ext cx="5208482" cy="4046220"/>
          </a:xfrm>
        </p:spPr>
        <p:txBody>
          <a:bodyPr/>
          <a:lstStyle/>
          <a:p>
            <a:endParaRPr lang="zh-CN" altLang="en-US"/>
          </a:p>
        </p:txBody>
      </p:sp>
    </p:spTree>
    <p:extLst>
      <p:ext uri="{BB962C8B-B14F-4D97-AF65-F5344CB8AC3E}">
        <p14:creationId xmlns:p14="http://schemas.microsoft.com/office/powerpoint/2010/main" val="3648313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820D70E-8E83-4831-9A72-3107066FBEB3}" type="slidenum">
              <a:rPr lang="en-US"/>
              <a:pPr/>
              <a:t>33</a:t>
            </a:fld>
            <a:endParaRPr lang="en-US"/>
          </a:p>
        </p:txBody>
      </p:sp>
      <p:sp>
        <p:nvSpPr>
          <p:cNvPr id="278530" name="Rectangle 2"/>
          <p:cNvSpPr>
            <a:spLocks noGrp="1" noRot="1" noChangeAspect="1" noChangeArrowheads="1" noTextEdit="1"/>
          </p:cNvSpPr>
          <p:nvPr>
            <p:ph type="sldImg"/>
          </p:nvPr>
        </p:nvSpPr>
        <p:spPr>
          <a:xfrm>
            <a:off x="461963" y="720725"/>
            <a:ext cx="6396037" cy="3598863"/>
          </a:xfrm>
          <a:ln/>
        </p:spPr>
      </p:sp>
      <p:sp>
        <p:nvSpPr>
          <p:cNvPr id="27853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39901536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2"/>
          <p:cNvSpPr>
            <a:spLocks noGrp="1" noChangeArrowheads="1"/>
          </p:cNvSpPr>
          <p:nvPr>
            <p:ph type="hdr"/>
          </p:nvPr>
        </p:nvSpPr>
        <p:spPr>
          <a:ln/>
        </p:spPr>
        <p:txBody>
          <a:bodyPr/>
          <a:lstStyle/>
          <a:p>
            <a:r>
              <a:rPr lang="en-US"/>
              <a:t>Fundamentals of Parallel Processing</a:t>
            </a:r>
          </a:p>
        </p:txBody>
      </p:sp>
      <p:sp>
        <p:nvSpPr>
          <p:cNvPr id="5" name="Rectangle 3"/>
          <p:cNvSpPr>
            <a:spLocks noGrp="1" noChangeArrowheads="1"/>
          </p:cNvSpPr>
          <p:nvPr>
            <p:ph type="dt"/>
          </p:nvPr>
        </p:nvSpPr>
        <p:spPr>
          <a:ln/>
        </p:spPr>
        <p:txBody>
          <a:bodyPr/>
          <a:lstStyle/>
          <a:p>
            <a:r>
              <a:rPr lang="en-US"/>
              <a:t>16/12/2008</a:t>
            </a:r>
          </a:p>
        </p:txBody>
      </p:sp>
      <p:sp>
        <p:nvSpPr>
          <p:cNvPr id="6" name="Rectangle 6"/>
          <p:cNvSpPr>
            <a:spLocks noGrp="1" noChangeArrowheads="1"/>
          </p:cNvSpPr>
          <p:nvPr>
            <p:ph type="ftr"/>
          </p:nvPr>
        </p:nvSpPr>
        <p:spPr>
          <a:ln/>
        </p:spPr>
        <p:txBody>
          <a:bodyPr/>
          <a:lstStyle/>
          <a:p>
            <a:r>
              <a:rPr lang="en-US"/>
              <a:t>Ashish Agrawal, IIT Kanpur</a:t>
            </a:r>
          </a:p>
        </p:txBody>
      </p:sp>
      <p:sp>
        <p:nvSpPr>
          <p:cNvPr id="7" name="Rectangle 7"/>
          <p:cNvSpPr>
            <a:spLocks noGrp="1" noChangeArrowheads="1"/>
          </p:cNvSpPr>
          <p:nvPr>
            <p:ph type="sldNum"/>
          </p:nvPr>
        </p:nvSpPr>
        <p:spPr>
          <a:ln/>
        </p:spPr>
        <p:txBody>
          <a:bodyPr/>
          <a:lstStyle/>
          <a:p>
            <a:fld id="{135DD07E-5E73-4B94-89D1-F568D70C7B72}" type="slidenum">
              <a:rPr lang="en-US"/>
              <a:pPr/>
              <a:t>3</a:t>
            </a:fld>
            <a:endParaRPr lang="en-US"/>
          </a:p>
        </p:txBody>
      </p:sp>
      <p:sp>
        <p:nvSpPr>
          <p:cNvPr id="35841" name="Rectangle 1"/>
          <p:cNvSpPr txBox="1">
            <a:spLocks noGrp="1" noRot="1" noChangeAspect="1" noChangeArrowheads="1"/>
          </p:cNvSpPr>
          <p:nvPr>
            <p:ph type="sldImg"/>
          </p:nvPr>
        </p:nvSpPr>
        <p:spPr bwMode="auto">
          <a:xfrm>
            <a:off x="554038" y="674688"/>
            <a:ext cx="5994400" cy="3371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Rectangle 2"/>
          <p:cNvSpPr txBox="1">
            <a:spLocks noGrp="1" noChangeArrowheads="1"/>
          </p:cNvSpPr>
          <p:nvPr>
            <p:ph type="body" idx="1"/>
          </p:nvPr>
        </p:nvSpPr>
        <p:spPr bwMode="auto">
          <a:xfrm>
            <a:off x="710248" y="4271010"/>
            <a:ext cx="5681980" cy="40462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dirty="0"/>
          </a:p>
        </p:txBody>
      </p:sp>
    </p:spTree>
    <p:extLst>
      <p:ext uri="{BB962C8B-B14F-4D97-AF65-F5344CB8AC3E}">
        <p14:creationId xmlns:p14="http://schemas.microsoft.com/office/powerpoint/2010/main" val="1199304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bwMode="auto">
          <a:ln>
            <a:miter lim="800000"/>
            <a:headEnd/>
            <a:tailEnd/>
          </a:ln>
        </p:spPr>
        <p:txBody>
          <a:bodyPr/>
          <a:lstStyle/>
          <a:p>
            <a:pPr defTabSz="922094"/>
            <a:fld id="{807C0DBB-527A-474B-B130-AA556ECF1F00}" type="slidenum">
              <a:rPr lang="en-US"/>
              <a:pPr defTabSz="922094"/>
              <a:t>35</a:t>
            </a:fld>
            <a:endParaRPr lang="en-US" dirty="0"/>
          </a:p>
        </p:txBody>
      </p:sp>
      <p:sp>
        <p:nvSpPr>
          <p:cNvPr id="48131" name="Rectangle 2"/>
          <p:cNvSpPr>
            <a:spLocks noGrp="1" noRot="1" noChangeAspect="1" noChangeArrowheads="1" noTextEdit="1"/>
          </p:cNvSpPr>
          <p:nvPr>
            <p:ph type="sldImg"/>
          </p:nvPr>
        </p:nvSpPr>
        <p:spPr bwMode="auto">
          <a:xfrm>
            <a:off x="554038" y="674688"/>
            <a:ext cx="5994400" cy="3371850"/>
          </a:xfrm>
          <a:noFill/>
          <a:ln>
            <a:solidFill>
              <a:srgbClr val="000000"/>
            </a:solidFill>
            <a:miter lim="800000"/>
            <a:headEnd/>
            <a:tailEnd/>
          </a:ln>
        </p:spPr>
      </p:sp>
      <p:sp>
        <p:nvSpPr>
          <p:cNvPr id="48132"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p>
        </p:txBody>
      </p:sp>
    </p:spTree>
    <p:extLst>
      <p:ext uri="{BB962C8B-B14F-4D97-AF65-F5344CB8AC3E}">
        <p14:creationId xmlns:p14="http://schemas.microsoft.com/office/powerpoint/2010/main" val="31308058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3600">
                <a:solidFill>
                  <a:schemeClr val="tx1"/>
                </a:solidFill>
                <a:latin typeface="Tahoma" panose="020B0604030504040204" pitchFamily="34" charset="0"/>
              </a:defRPr>
            </a:lvl1pPr>
            <a:lvl2pPr marL="742950" indent="-285750" defTabSz="990600" eaLnBrk="0" hangingPunct="0">
              <a:defRPr sz="3600">
                <a:solidFill>
                  <a:schemeClr val="tx1"/>
                </a:solidFill>
                <a:latin typeface="Tahoma" panose="020B0604030504040204" pitchFamily="34" charset="0"/>
              </a:defRPr>
            </a:lvl2pPr>
            <a:lvl3pPr marL="1143000" indent="-228600" defTabSz="990600" eaLnBrk="0" hangingPunct="0">
              <a:defRPr sz="3600">
                <a:solidFill>
                  <a:schemeClr val="tx1"/>
                </a:solidFill>
                <a:latin typeface="Tahoma" panose="020B0604030504040204" pitchFamily="34" charset="0"/>
              </a:defRPr>
            </a:lvl3pPr>
            <a:lvl4pPr marL="1600200" indent="-228600" defTabSz="990600" eaLnBrk="0" hangingPunct="0">
              <a:defRPr sz="3600">
                <a:solidFill>
                  <a:schemeClr val="tx1"/>
                </a:solidFill>
                <a:latin typeface="Tahoma" panose="020B0604030504040204" pitchFamily="34" charset="0"/>
              </a:defRPr>
            </a:lvl4pPr>
            <a:lvl5pPr marL="2057400" indent="-228600" defTabSz="990600" eaLnBrk="0" hangingPunct="0">
              <a:defRPr sz="3600">
                <a:solidFill>
                  <a:schemeClr val="tx1"/>
                </a:solidFill>
                <a:latin typeface="Tahoma" panose="020B0604030504040204" pitchFamily="34" charset="0"/>
              </a:defRPr>
            </a:lvl5pPr>
            <a:lvl6pPr marL="2514600" indent="-228600" defTabSz="990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defTabSz="990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defTabSz="990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defTabSz="990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fld id="{14065CBE-25C7-4DE0-B7D4-27EEC3D022E9}" type="slidenum">
              <a:rPr lang="it-IT" altLang="it-IT" sz="1300">
                <a:latin typeface="Times New Roman" panose="02020603050405020304" pitchFamily="18" charset="0"/>
              </a:rPr>
              <a:pPr eaLnBrk="1" hangingPunct="1"/>
              <a:t>36</a:t>
            </a:fld>
            <a:endParaRPr lang="it-IT" altLang="it-IT" sz="1300">
              <a:latin typeface="Times New Roman" panose="02020603050405020304" pitchFamily="18" charset="0"/>
            </a:endParaRPr>
          </a:p>
        </p:txBody>
      </p:sp>
      <p:sp>
        <p:nvSpPr>
          <p:cNvPr id="46083" name="Rectangle 2"/>
          <p:cNvSpPr>
            <a:spLocks noGrp="1" noRot="1" noChangeAspect="1" noChangeArrowheads="1" noTextEdit="1"/>
          </p:cNvSpPr>
          <p:nvPr>
            <p:ph type="sldImg"/>
          </p:nvPr>
        </p:nvSpPr>
        <p:spPr>
          <a:xfrm>
            <a:off x="139700" y="768350"/>
            <a:ext cx="6819900" cy="3836988"/>
          </a:xfrm>
          <a:ln/>
        </p:spPr>
      </p:sp>
      <p:sp>
        <p:nvSpPr>
          <p:cNvPr id="460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p>
        </p:txBody>
      </p:sp>
    </p:spTree>
    <p:extLst>
      <p:ext uri="{BB962C8B-B14F-4D97-AF65-F5344CB8AC3E}">
        <p14:creationId xmlns:p14="http://schemas.microsoft.com/office/powerpoint/2010/main" val="126903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48A7074F-FDEE-420B-9018-9A6556EFBBD8}" type="slidenum">
              <a:rPr lang="en-US"/>
              <a:pPr/>
              <a:t>38</a:t>
            </a:fld>
            <a:endParaRPr lang="en-US"/>
          </a:p>
        </p:txBody>
      </p:sp>
      <p:sp>
        <p:nvSpPr>
          <p:cNvPr id="10547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5474" name="Text Box 2"/>
          <p:cNvSpPr txBox="1">
            <a:spLocks noGrp="1" noChangeArrowheads="1"/>
          </p:cNvSpPr>
          <p:nvPr>
            <p:ph type="body"/>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lnSpc>
                <a:spcPct val="95000"/>
              </a:lnSpc>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latin typeface="Arial" panose="020B0604020202020204" pitchFamily="34" charset="0"/>
              </a:rPr>
              <a:t>GPU can achieve 10x performance over CPU. </a:t>
            </a:r>
          </a:p>
        </p:txBody>
      </p:sp>
    </p:spTree>
    <p:extLst>
      <p:ext uri="{BB962C8B-B14F-4D97-AF65-F5344CB8AC3E}">
        <p14:creationId xmlns:p14="http://schemas.microsoft.com/office/powerpoint/2010/main" val="37976223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54038" y="674688"/>
            <a:ext cx="5994400" cy="3371850"/>
          </a:xfrm>
        </p:spPr>
      </p:sp>
      <p:sp>
        <p:nvSpPr>
          <p:cNvPr id="3" name="Notes Placeholder 2"/>
          <p:cNvSpPr>
            <a:spLocks noGrp="1"/>
          </p:cNvSpPr>
          <p:nvPr>
            <p:ph type="body" idx="1"/>
          </p:nvPr>
        </p:nvSpPr>
        <p:spPr/>
        <p:txBody>
          <a:bodyPr/>
          <a:lstStyle/>
          <a:p>
            <a:r>
              <a:rPr lang="en-US" altLang="zh-CN" b="0" i="0" dirty="0">
                <a:solidFill>
                  <a:srgbClr val="F73131"/>
                </a:solidFill>
                <a:effectLst/>
                <a:latin typeface="Arial" panose="020B0604020202020204" pitchFamily="34" charset="0"/>
              </a:rPr>
              <a:t>Cosmology </a:t>
            </a:r>
            <a:r>
              <a:rPr lang="zh-CN" altLang="en-US" b="0" i="0" dirty="0">
                <a:solidFill>
                  <a:srgbClr val="333333"/>
                </a:solidFill>
                <a:effectLst/>
                <a:latin typeface="Arial" panose="020B0604020202020204" pitchFamily="34" charset="0"/>
              </a:rPr>
              <a:t>宇宙学</a:t>
            </a:r>
            <a:endParaRPr lang="en-US" altLang="zh-CN" b="0" i="0" dirty="0">
              <a:solidFill>
                <a:srgbClr val="333333"/>
              </a:solidFill>
              <a:effectLst/>
              <a:latin typeface="Arial" panose="020B0604020202020204" pitchFamily="34" charset="0"/>
            </a:endParaRPr>
          </a:p>
          <a:p>
            <a:endParaRPr lang="en-US" b="0" i="0" dirty="0">
              <a:solidFill>
                <a:srgbClr val="333333"/>
              </a:solidFill>
              <a:effectLst/>
              <a:latin typeface="Arial" panose="020B0604020202020204" pitchFamily="34" charset="0"/>
            </a:endParaRPr>
          </a:p>
          <a:p>
            <a:r>
              <a:rPr lang="en-US" altLang="zh-CN" b="0" i="0" dirty="0">
                <a:solidFill>
                  <a:srgbClr val="222222"/>
                </a:solidFill>
                <a:effectLst/>
                <a:latin typeface="Arial" panose="020B0604020202020204" pitchFamily="34" charset="0"/>
              </a:rPr>
              <a:t>Multiphysics</a:t>
            </a:r>
            <a:r>
              <a:rPr lang="zh-CN" altLang="en-US" b="1" i="0" dirty="0">
                <a:solidFill>
                  <a:srgbClr val="333333"/>
                </a:solidFill>
                <a:effectLst/>
                <a:latin typeface="Arial" panose="020B0604020202020204" pitchFamily="34" charset="0"/>
              </a:rPr>
              <a:t>多物理场</a:t>
            </a:r>
            <a:endParaRPr lang="en-US" dirty="0"/>
          </a:p>
        </p:txBody>
      </p:sp>
      <p:sp>
        <p:nvSpPr>
          <p:cNvPr id="4" name="Header Placeholder 3"/>
          <p:cNvSpPr>
            <a:spLocks noGrp="1"/>
          </p:cNvSpPr>
          <p:nvPr>
            <p:ph type="hdr" sz="quarter" idx="10"/>
          </p:nvPr>
        </p:nvSpPr>
        <p:spPr/>
        <p:txBody>
          <a:bodyPr/>
          <a:lstStyle/>
          <a:p>
            <a:r>
              <a:rPr lang="en-US"/>
              <a:t>NERSC Presentation</a:t>
            </a:r>
          </a:p>
        </p:txBody>
      </p:sp>
      <p:sp>
        <p:nvSpPr>
          <p:cNvPr id="5" name="Date Placeholder 4"/>
          <p:cNvSpPr>
            <a:spLocks noGrp="1"/>
          </p:cNvSpPr>
          <p:nvPr>
            <p:ph type="dt" idx="11"/>
          </p:nvPr>
        </p:nvSpPr>
        <p:spPr/>
        <p:txBody>
          <a:bodyPr/>
          <a:lstStyle/>
          <a:p>
            <a:fld id="{39FEAFF0-7375-1D4A-A389-D6238357B121}" type="datetime1">
              <a:rPr lang="en-US" smtClean="0"/>
              <a:pPr/>
              <a:t>9/6/2022</a:t>
            </a:fld>
            <a:endParaRPr lang="en-US"/>
          </a:p>
        </p:txBody>
      </p:sp>
      <p:sp>
        <p:nvSpPr>
          <p:cNvPr id="6" name="Slide Number Placeholder 5"/>
          <p:cNvSpPr>
            <a:spLocks noGrp="1"/>
          </p:cNvSpPr>
          <p:nvPr>
            <p:ph type="sldNum" sz="quarter" idx="12"/>
          </p:nvPr>
        </p:nvSpPr>
        <p:spPr/>
        <p:txBody>
          <a:bodyPr/>
          <a:lstStyle/>
          <a:p>
            <a:fld id="{38B511CB-48C6-1D49-AC56-5A39CE8EA9E7}" type="slidenum">
              <a:rPr lang="en-US" smtClean="0"/>
              <a:pPr/>
              <a:t>39</a:t>
            </a:fld>
            <a:endParaRPr lang="en-US"/>
          </a:p>
        </p:txBody>
      </p:sp>
    </p:spTree>
    <p:extLst>
      <p:ext uri="{BB962C8B-B14F-4D97-AF65-F5344CB8AC3E}">
        <p14:creationId xmlns:p14="http://schemas.microsoft.com/office/powerpoint/2010/main" val="12199561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departures in temperature </a:t>
            </a:r>
            <a:r>
              <a:rPr lang="zh-CN" altLang="en-US" dirty="0"/>
              <a:t>温度偏离</a:t>
            </a:r>
          </a:p>
        </p:txBody>
      </p:sp>
      <p:sp>
        <p:nvSpPr>
          <p:cNvPr id="4" name="灯片编号占位符 3"/>
          <p:cNvSpPr>
            <a:spLocks noGrp="1"/>
          </p:cNvSpPr>
          <p:nvPr>
            <p:ph type="sldNum" sz="quarter" idx="5"/>
          </p:nvPr>
        </p:nvSpPr>
        <p:spPr/>
        <p:txBody>
          <a:bodyPr/>
          <a:lstStyle/>
          <a:p>
            <a:pPr>
              <a:defRPr/>
            </a:pPr>
            <a:fld id="{C2E7CED8-BE4A-4B8C-B895-46A548664B3E}" type="slidenum">
              <a:rPr lang="zh-CN" altLang="en-US" smtClean="0"/>
              <a:pPr>
                <a:defRPr/>
              </a:pPr>
              <a:t>40</a:t>
            </a:fld>
            <a:endParaRPr lang="en-US" altLang="zh-CN"/>
          </a:p>
        </p:txBody>
      </p:sp>
    </p:spTree>
    <p:extLst>
      <p:ext uri="{BB962C8B-B14F-4D97-AF65-F5344CB8AC3E}">
        <p14:creationId xmlns:p14="http://schemas.microsoft.com/office/powerpoint/2010/main" val="527698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222222"/>
                </a:solidFill>
                <a:effectLst/>
                <a:latin typeface="Arial" panose="020B0604020202020204" pitchFamily="34" charset="0"/>
              </a:rPr>
              <a:t>aerosol</a:t>
            </a:r>
            <a:r>
              <a:rPr lang="zh-CN" altLang="en-US" b="0" i="0" dirty="0">
                <a:solidFill>
                  <a:srgbClr val="333333"/>
                </a:solidFill>
                <a:effectLst/>
                <a:latin typeface="Arial" panose="020B0604020202020204" pitchFamily="34" charset="0"/>
              </a:rPr>
              <a:t>英</a:t>
            </a:r>
            <a:r>
              <a:rPr lang="en-US" altLang="zh-CN" b="0" i="0" dirty="0">
                <a:solidFill>
                  <a:srgbClr val="333333"/>
                </a:solidFill>
                <a:effectLst/>
                <a:latin typeface="Arial" panose="020B0604020202020204" pitchFamily="34" charset="0"/>
              </a:rPr>
              <a:t>[ˈ</a:t>
            </a:r>
            <a:r>
              <a:rPr lang="en-US" altLang="zh-CN" b="0" i="0" dirty="0" err="1">
                <a:solidFill>
                  <a:srgbClr val="333333"/>
                </a:solidFill>
                <a:effectLst/>
                <a:latin typeface="Arial" panose="020B0604020202020204" pitchFamily="34" charset="0"/>
              </a:rPr>
              <a:t>eərəsɒl</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美</a:t>
            </a:r>
            <a:r>
              <a:rPr lang="en-US" altLang="zh-CN" b="0" i="0" dirty="0">
                <a:solidFill>
                  <a:srgbClr val="333333"/>
                </a:solidFill>
                <a:effectLst/>
                <a:latin typeface="Arial" panose="020B0604020202020204" pitchFamily="34" charset="0"/>
              </a:rPr>
              <a:t>[ˈ</a:t>
            </a:r>
            <a:r>
              <a:rPr lang="en-US" altLang="zh-CN" b="0" i="0" dirty="0" err="1">
                <a:solidFill>
                  <a:srgbClr val="333333"/>
                </a:solidFill>
                <a:effectLst/>
                <a:latin typeface="Arial" panose="020B0604020202020204" pitchFamily="34" charset="0"/>
              </a:rPr>
              <a:t>erəsɑːl</a:t>
            </a:r>
            <a:r>
              <a:rPr lang="en-US" altLang="zh-CN" b="0" i="0" dirty="0">
                <a:solidFill>
                  <a:srgbClr val="333333"/>
                </a:solidFill>
                <a:effectLst/>
                <a:latin typeface="Arial" panose="020B0604020202020204" pitchFamily="34" charset="0"/>
              </a:rPr>
              <a:t>]</a:t>
            </a:r>
          </a:p>
          <a:p>
            <a:r>
              <a:rPr lang="en-US" altLang="zh-CN" dirty="0">
                <a:solidFill>
                  <a:srgbClr val="9195A3"/>
                </a:solidFill>
                <a:effectLst/>
                <a:latin typeface="Arial" panose="020B0604020202020204" pitchFamily="34" charset="0"/>
              </a:rPr>
              <a:t>n.</a:t>
            </a:r>
            <a:r>
              <a:rPr lang="zh-CN" altLang="en-US" dirty="0">
                <a:effectLst/>
                <a:latin typeface="Arial" panose="020B0604020202020204" pitchFamily="34" charset="0"/>
              </a:rPr>
              <a:t>气溶胶</a:t>
            </a:r>
            <a:r>
              <a:rPr lang="en-US" altLang="zh-CN" dirty="0">
                <a:effectLst/>
                <a:latin typeface="Arial" panose="020B0604020202020204" pitchFamily="34" charset="0"/>
              </a:rPr>
              <a:t>; </a:t>
            </a:r>
            <a:r>
              <a:rPr lang="zh-CN" altLang="en-US" dirty="0">
                <a:effectLst/>
                <a:latin typeface="Arial" panose="020B0604020202020204" pitchFamily="34" charset="0"/>
              </a:rPr>
              <a:t>气雾剂</a:t>
            </a:r>
            <a:r>
              <a:rPr lang="en-US" altLang="zh-CN" dirty="0">
                <a:effectLst/>
                <a:latin typeface="Arial" panose="020B0604020202020204" pitchFamily="34" charset="0"/>
              </a:rPr>
              <a:t>;</a:t>
            </a:r>
            <a:endParaRPr lang="zh-CN" altLang="en-US" dirty="0"/>
          </a:p>
        </p:txBody>
      </p:sp>
      <p:sp>
        <p:nvSpPr>
          <p:cNvPr id="4" name="灯片编号占位符 3"/>
          <p:cNvSpPr>
            <a:spLocks noGrp="1"/>
          </p:cNvSpPr>
          <p:nvPr>
            <p:ph type="sldNum" sz="quarter" idx="5"/>
          </p:nvPr>
        </p:nvSpPr>
        <p:spPr/>
        <p:txBody>
          <a:bodyPr/>
          <a:lstStyle/>
          <a:p>
            <a:pPr>
              <a:defRPr/>
            </a:pPr>
            <a:fld id="{C2E7CED8-BE4A-4B8C-B895-46A548664B3E}" type="slidenum">
              <a:rPr lang="zh-CN" altLang="en-US" smtClean="0"/>
              <a:pPr>
                <a:defRPr/>
              </a:pPr>
              <a:t>41</a:t>
            </a:fld>
            <a:endParaRPr lang="en-US" altLang="zh-CN"/>
          </a:p>
        </p:txBody>
      </p:sp>
    </p:spTree>
    <p:extLst>
      <p:ext uri="{BB962C8B-B14F-4D97-AF65-F5344CB8AC3E}">
        <p14:creationId xmlns:p14="http://schemas.microsoft.com/office/powerpoint/2010/main" val="9464804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38497577-7E69-4455-A71F-6E8FDB67AB96}" type="slidenum">
              <a:rPr lang="en-US" altLang="zh-CN" sz="1200"/>
              <a:pPr/>
              <a:t>44</a:t>
            </a:fld>
            <a:endParaRPr lang="en-US" altLang="zh-CN" sz="1200"/>
          </a:p>
        </p:txBody>
      </p:sp>
      <p:sp>
        <p:nvSpPr>
          <p:cNvPr id="55299" name="Rectangle 2"/>
          <p:cNvSpPr>
            <a:spLocks noGrp="1" noRot="1" noChangeAspect="1" noChangeArrowheads="1" noTextEdit="1"/>
          </p:cNvSpPr>
          <p:nvPr>
            <p:ph type="sldImg"/>
          </p:nvPr>
        </p:nvSpPr>
        <p:spPr>
          <a:xfrm>
            <a:off x="554038" y="674688"/>
            <a:ext cx="5994400" cy="3371850"/>
          </a:xfrm>
          <a:ln/>
        </p:spPr>
      </p:sp>
      <p:sp>
        <p:nvSpPr>
          <p:cNvPr id="5530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Note: Only the first and second layers are shown by the red and yellow rectangles. The third domain (assuming 1km) will be of small boxes</a:t>
            </a:r>
            <a:br>
              <a:rPr lang="en-US" altLang="zh-CN" dirty="0"/>
            </a:br>
            <a:r>
              <a:rPr lang="en-US" altLang="zh-CN" dirty="0"/>
              <a:t>as per the demand within the yellow rectangle. So, we don't have a fixed innermost 1km domain.</a:t>
            </a:r>
          </a:p>
        </p:txBody>
      </p:sp>
    </p:spTree>
    <p:extLst>
      <p:ext uri="{BB962C8B-B14F-4D97-AF65-F5344CB8AC3E}">
        <p14:creationId xmlns:p14="http://schemas.microsoft.com/office/powerpoint/2010/main" val="2059355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fld id="{1EC01A9A-F6C1-4800-B239-DA493B4CD653}" type="slidenum">
              <a:rPr lang="en-US" altLang="zh-CN" sz="1200"/>
              <a:pPr/>
              <a:t>45</a:t>
            </a:fld>
            <a:endParaRPr lang="en-US" altLang="zh-CN" sz="1200"/>
          </a:p>
        </p:txBody>
      </p:sp>
      <p:sp>
        <p:nvSpPr>
          <p:cNvPr id="56323" name="Rectangle 2"/>
          <p:cNvSpPr>
            <a:spLocks noGrp="1" noRot="1" noChangeAspect="1" noChangeArrowheads="1" noTextEdit="1"/>
          </p:cNvSpPr>
          <p:nvPr>
            <p:ph type="sldImg"/>
          </p:nvPr>
        </p:nvSpPr>
        <p:spPr>
          <a:xfrm>
            <a:off x="554038" y="674688"/>
            <a:ext cx="5994400" cy="3371850"/>
          </a:xfrm>
          <a:ln/>
        </p:spPr>
      </p:sp>
      <p:sp>
        <p:nvSpPr>
          <p:cNvPr id="563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a:t>Note: Only the first and second layers are shown by the red and yellow rectangles. The third domain (assuming 1km) will be of small boxes</a:t>
            </a:r>
            <a:br>
              <a:rPr lang="en-US" altLang="zh-CN" dirty="0"/>
            </a:br>
            <a:r>
              <a:rPr lang="en-US" altLang="zh-CN" dirty="0"/>
              <a:t>as per the demand within the yellow rectangle. So, we don't have a fixed innermost 1km domain.</a:t>
            </a:r>
          </a:p>
        </p:txBody>
      </p:sp>
    </p:spTree>
    <p:extLst>
      <p:ext uri="{BB962C8B-B14F-4D97-AF65-F5344CB8AC3E}">
        <p14:creationId xmlns:p14="http://schemas.microsoft.com/office/powerpoint/2010/main" val="3984271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xfrm>
            <a:off x="554038" y="674688"/>
            <a:ext cx="5994400" cy="3371850"/>
          </a:xfrm>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73732"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latinLnBrk="1" hangingPunct="1"/>
            <a:fld id="{F104BECF-B29C-433E-8D0E-F364DBF95BF2}" type="slidenum">
              <a:rPr lang="zh-CN" altLang="en-US" sz="1200">
                <a:latin typeface="Gulim" pitchFamily="34" charset="-127"/>
                <a:ea typeface="Gulim" pitchFamily="34" charset="-127"/>
              </a:rPr>
              <a:pPr algn="r" eaLnBrk="1" latinLnBrk="1" hangingPunct="1"/>
              <a:t>46</a:t>
            </a:fld>
            <a:endParaRPr lang="en-US" altLang="zh-CN" sz="1200">
              <a:latin typeface="Gulim" pitchFamily="34" charset="-127"/>
              <a:ea typeface="Gulim" pitchFamily="34" charset="-127"/>
            </a:endParaRPr>
          </a:p>
        </p:txBody>
      </p:sp>
    </p:spTree>
    <p:extLst>
      <p:ext uri="{BB962C8B-B14F-4D97-AF65-F5344CB8AC3E}">
        <p14:creationId xmlns:p14="http://schemas.microsoft.com/office/powerpoint/2010/main" val="22399906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4038" y="674688"/>
            <a:ext cx="5994400" cy="33718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2E7CED8-BE4A-4B8C-B895-46A548664B3E}" type="slidenum">
              <a:rPr lang="zh-CN" altLang="en-US" smtClean="0"/>
              <a:pPr>
                <a:defRPr/>
              </a:pPr>
              <a:t>48</a:t>
            </a:fld>
            <a:endParaRPr lang="en-US" altLang="zh-CN"/>
          </a:p>
        </p:txBody>
      </p:sp>
    </p:spTree>
    <p:extLst>
      <p:ext uri="{BB962C8B-B14F-4D97-AF65-F5344CB8AC3E}">
        <p14:creationId xmlns:p14="http://schemas.microsoft.com/office/powerpoint/2010/main" val="13320444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3" name="Rectangle 1"/>
          <p:cNvSpPr txBox="1">
            <a:spLocks noGrp="1" noRot="1" noChangeAspect="1" noChangeArrowheads="1"/>
          </p:cNvSpPr>
          <p:nvPr>
            <p:ph type="sldImg"/>
          </p:nvPr>
        </p:nvSpPr>
        <p:spPr bwMode="auto">
          <a:xfrm>
            <a:off x="554038" y="684213"/>
            <a:ext cx="5994400" cy="337185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8434" name="Rectangle 2"/>
          <p:cNvSpPr txBox="1">
            <a:spLocks noGrp="1" noChangeArrowheads="1"/>
          </p:cNvSpPr>
          <p:nvPr>
            <p:ph type="body" idx="1"/>
          </p:nvPr>
        </p:nvSpPr>
        <p:spPr bwMode="auto">
          <a:xfrm>
            <a:off x="710248" y="4271010"/>
            <a:ext cx="5681980" cy="404622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1433401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TextEdit="1"/>
          </p:cNvSpPr>
          <p:nvPr>
            <p:ph type="sldImg"/>
          </p:nvPr>
        </p:nvSpPr>
        <p:spPr>
          <a:xfrm>
            <a:off x="554038" y="674688"/>
            <a:ext cx="5994400" cy="3371850"/>
          </a:xfrm>
          <a:ln/>
        </p:spPr>
      </p:sp>
      <p:sp>
        <p:nvSpPr>
          <p:cNvPr id="7577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操作系统：面向高性能并行计算、支持能耗管理、虚拟化和安全隔离等进行了针对性设计</a:t>
            </a:r>
            <a:r>
              <a:rPr lang="en-US" altLang="zh-CN"/>
              <a:t>Ok</a:t>
            </a:r>
          </a:p>
          <a:p>
            <a:endParaRPr lang="zh-CN" altLang="en-US"/>
          </a:p>
        </p:txBody>
      </p:sp>
      <p:sp>
        <p:nvSpPr>
          <p:cNvPr id="7578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fld id="{0E80E921-7740-4A8A-852E-F0DF25B31AE0}" type="slidenum">
              <a:rPr lang="zh-CN" altLang="en-US" sz="1200">
                <a:latin typeface="Gulim" pitchFamily="34" charset="-127"/>
                <a:ea typeface="Gulim" pitchFamily="34" charset="-127"/>
              </a:rPr>
              <a:pPr eaLnBrk="1" hangingPunct="1"/>
              <a:t>51</a:t>
            </a:fld>
            <a:endParaRPr lang="en-US" altLang="zh-CN" sz="1200">
              <a:latin typeface="Gulim" pitchFamily="34" charset="-127"/>
              <a:ea typeface="Gulim" pitchFamily="34" charset="-127"/>
            </a:endParaRPr>
          </a:p>
        </p:txBody>
      </p:sp>
    </p:spTree>
    <p:extLst>
      <p:ext uri="{BB962C8B-B14F-4D97-AF65-F5344CB8AC3E}">
        <p14:creationId xmlns:p14="http://schemas.microsoft.com/office/powerpoint/2010/main" val="40373897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xfrm>
            <a:off x="554038" y="674688"/>
            <a:ext cx="5994400" cy="3371850"/>
          </a:xfrm>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把两个结点一起出现并标明结点</a:t>
            </a:r>
            <a:r>
              <a:rPr lang="en-US" altLang="zh-CN"/>
              <a:t>1</a:t>
            </a:r>
            <a:r>
              <a:rPr lang="zh-CN" altLang="en-US"/>
              <a:t>和</a:t>
            </a:r>
            <a:r>
              <a:rPr lang="en-US" altLang="zh-CN"/>
              <a:t>2</a:t>
            </a:r>
            <a:r>
              <a:rPr lang="zh-CN" altLang="en-US"/>
              <a:t>等，主机阵列异构去掉</a:t>
            </a:r>
          </a:p>
        </p:txBody>
      </p:sp>
      <p:sp>
        <p:nvSpPr>
          <p:cNvPr id="79876"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r" eaLnBrk="1" latinLnBrk="1" hangingPunct="1"/>
            <a:fld id="{8C45B6A4-6353-4816-98EC-9763DE9E961A}" type="slidenum">
              <a:rPr lang="zh-CN" altLang="en-US" sz="1200">
                <a:latin typeface="Gulim" pitchFamily="34" charset="-127"/>
                <a:ea typeface="Gulim" pitchFamily="34" charset="-127"/>
              </a:rPr>
              <a:pPr algn="r" eaLnBrk="1" latinLnBrk="1" hangingPunct="1"/>
              <a:t>52</a:t>
            </a:fld>
            <a:endParaRPr lang="en-US" altLang="zh-CN" sz="1200">
              <a:latin typeface="Gulim" pitchFamily="34" charset="-127"/>
              <a:ea typeface="Gulim" pitchFamily="34" charset="-127"/>
            </a:endParaRPr>
          </a:p>
        </p:txBody>
      </p:sp>
    </p:spTree>
    <p:extLst>
      <p:ext uri="{BB962C8B-B14F-4D97-AF65-F5344CB8AC3E}">
        <p14:creationId xmlns:p14="http://schemas.microsoft.com/office/powerpoint/2010/main" val="380813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4038" y="674688"/>
            <a:ext cx="5994400" cy="337185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2E7CED8-BE4A-4B8C-B895-46A548664B3E}" type="slidenum">
              <a:rPr lang="zh-CN" altLang="en-US" smtClean="0"/>
              <a:pPr>
                <a:defRPr/>
              </a:pPr>
              <a:t>7</a:t>
            </a:fld>
            <a:endParaRPr lang="en-US" altLang="zh-CN"/>
          </a:p>
        </p:txBody>
      </p:sp>
    </p:spTree>
    <p:extLst>
      <p:ext uri="{BB962C8B-B14F-4D97-AF65-F5344CB8AC3E}">
        <p14:creationId xmlns:p14="http://schemas.microsoft.com/office/powerpoint/2010/main" val="1668777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4038" y="674688"/>
            <a:ext cx="5994400" cy="3371850"/>
          </a:xfrm>
        </p:spPr>
      </p:sp>
      <p:sp>
        <p:nvSpPr>
          <p:cNvPr id="3" name="备注占位符 2"/>
          <p:cNvSpPr>
            <a:spLocks noGrp="1"/>
          </p:cNvSpPr>
          <p:nvPr>
            <p:ph type="body" idx="1"/>
          </p:nvPr>
        </p:nvSpPr>
        <p:spPr/>
        <p:txBody>
          <a:bodyPr>
            <a:normAutofit/>
          </a:bodyPr>
          <a:lstStyle/>
          <a:p>
            <a:r>
              <a:rPr lang="en-US" altLang="zh-CN" dirty="0"/>
              <a:t>CPU+MIC</a:t>
            </a:r>
            <a:r>
              <a:rPr lang="zh-CN" altLang="en-US" dirty="0"/>
              <a:t>异构架构模式在硬件上是多核</a:t>
            </a:r>
            <a:r>
              <a:rPr lang="en-US" altLang="zh-CN" dirty="0"/>
              <a:t>CPU+</a:t>
            </a:r>
            <a:r>
              <a:rPr lang="zh-CN" altLang="en-US" dirty="0"/>
              <a:t>众核</a:t>
            </a:r>
            <a:r>
              <a:rPr lang="en-US" altLang="zh-CN" dirty="0"/>
              <a:t>MIC</a:t>
            </a:r>
            <a:r>
              <a:rPr lang="zh-CN" altLang="en-US" dirty="0"/>
              <a:t>模式，都是基于</a:t>
            </a:r>
            <a:r>
              <a:rPr lang="en-US" altLang="zh-CN" dirty="0"/>
              <a:t>X86</a:t>
            </a:r>
            <a:r>
              <a:rPr lang="zh-CN" altLang="en-US" dirty="0"/>
              <a:t>架构下，整个系统在硬件上实现高性能、高计算密度（可节省空间和维护成本）、低功耗的绿色系统，并且此系统式一个弹性系统，可以把</a:t>
            </a:r>
            <a:r>
              <a:rPr lang="en-US" altLang="zh-CN" dirty="0"/>
              <a:t>MIC</a:t>
            </a:r>
            <a:r>
              <a:rPr lang="zh-CN" altLang="en-US" dirty="0"/>
              <a:t>看成是</a:t>
            </a:r>
            <a:r>
              <a:rPr lang="en-US" altLang="zh-CN" dirty="0"/>
              <a:t>CPU</a:t>
            </a:r>
            <a:r>
              <a:rPr lang="zh-CN" altLang="en-US" dirty="0"/>
              <a:t>的协处理器，也可以把</a:t>
            </a:r>
            <a:r>
              <a:rPr lang="en-US" altLang="zh-CN" dirty="0"/>
              <a:t>MIC</a:t>
            </a:r>
            <a:r>
              <a:rPr lang="zh-CN" altLang="en-US" dirty="0"/>
              <a:t>看成一个计算节点，它有自己的</a:t>
            </a:r>
            <a:r>
              <a:rPr lang="en-US" altLang="zh-CN" dirty="0"/>
              <a:t>IP</a:t>
            </a:r>
            <a:r>
              <a:rPr lang="zh-CN" altLang="en-US" dirty="0"/>
              <a:t>地址。</a:t>
            </a:r>
          </a:p>
        </p:txBody>
      </p:sp>
    </p:spTree>
    <p:extLst>
      <p:ext uri="{BB962C8B-B14F-4D97-AF65-F5344CB8AC3E}">
        <p14:creationId xmlns:p14="http://schemas.microsoft.com/office/powerpoint/2010/main" val="27265502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554038" y="674688"/>
            <a:ext cx="5994400" cy="3371850"/>
          </a:xfrm>
        </p:spPr>
      </p:sp>
      <p:sp>
        <p:nvSpPr>
          <p:cNvPr id="3" name="备注占位符 2"/>
          <p:cNvSpPr>
            <a:spLocks noGrp="1"/>
          </p:cNvSpPr>
          <p:nvPr>
            <p:ph type="body" idx="1"/>
          </p:nvPr>
        </p:nvSpPr>
        <p:spPr/>
        <p:txBody>
          <a:bodyPr>
            <a:normAutofit/>
          </a:bodyPr>
          <a:lstStyle/>
          <a:p>
            <a:r>
              <a:rPr lang="en-US" altLang="zh-CN" dirty="0"/>
              <a:t>MIC</a:t>
            </a:r>
            <a:r>
              <a:rPr lang="zh-CN" altLang="en-US" dirty="0"/>
              <a:t>的指令集大部分都是</a:t>
            </a:r>
            <a:r>
              <a:rPr lang="en-US" altLang="zh-CN" dirty="0"/>
              <a:t>X86</a:t>
            </a:r>
            <a:r>
              <a:rPr lang="zh-CN" altLang="en-US" dirty="0"/>
              <a:t>指令集，还有部分扩展，可以说</a:t>
            </a:r>
            <a:r>
              <a:rPr lang="en-US" altLang="zh-CN" dirty="0"/>
              <a:t>MIC</a:t>
            </a:r>
            <a:r>
              <a:rPr lang="zh-CN" altLang="en-US" dirty="0"/>
              <a:t>与</a:t>
            </a:r>
            <a:r>
              <a:rPr lang="en-US" altLang="zh-CN" dirty="0"/>
              <a:t>CPU</a:t>
            </a:r>
            <a:r>
              <a:rPr lang="zh-CN" altLang="en-US" dirty="0"/>
              <a:t>基本都是基于</a:t>
            </a:r>
            <a:r>
              <a:rPr lang="en-US" altLang="zh-CN" dirty="0"/>
              <a:t>X86</a:t>
            </a:r>
            <a:r>
              <a:rPr lang="zh-CN" altLang="en-US" dirty="0"/>
              <a:t>指令集，它们都共用相同的编译器、工具链、库等，具有良好的软件生态环境，</a:t>
            </a:r>
            <a:r>
              <a:rPr lang="en-US" altLang="zh-CN" dirty="0"/>
              <a:t>CPU+MIC</a:t>
            </a:r>
            <a:r>
              <a:rPr lang="zh-CN" altLang="en-US" dirty="0"/>
              <a:t>的编程符合工业编程习惯、可以继承和重用原有</a:t>
            </a:r>
            <a:r>
              <a:rPr lang="en-US" altLang="zh-CN" dirty="0"/>
              <a:t>CPU</a:t>
            </a:r>
            <a:r>
              <a:rPr lang="zh-CN" altLang="en-US" dirty="0"/>
              <a:t>平台的代码，保护原有的软件投资。</a:t>
            </a:r>
          </a:p>
        </p:txBody>
      </p:sp>
    </p:spTree>
    <p:extLst>
      <p:ext uri="{BB962C8B-B14F-4D97-AF65-F5344CB8AC3E}">
        <p14:creationId xmlns:p14="http://schemas.microsoft.com/office/powerpoint/2010/main" val="4129908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37275" cy="34528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524CDC1-4072-4D70-A55B-74312C4026C8}" type="slidenum">
              <a:rPr lang="en-US"/>
              <a:t>16</a:t>
            </a:fld>
            <a:endParaRPr lang="en-US"/>
          </a:p>
        </p:txBody>
      </p:sp>
    </p:spTree>
    <p:extLst>
      <p:ext uri="{BB962C8B-B14F-4D97-AF65-F5344CB8AC3E}">
        <p14:creationId xmlns:p14="http://schemas.microsoft.com/office/powerpoint/2010/main" val="1452007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5451B061-4AF6-47B7-9DF4-63FDC4D1FB82}" type="slidenum">
              <a:rPr lang="en-US"/>
              <a:pPr/>
              <a:t>17</a:t>
            </a:fld>
            <a:endParaRPr lang="en-US"/>
          </a:p>
        </p:txBody>
      </p:sp>
      <p:sp>
        <p:nvSpPr>
          <p:cNvPr id="103425"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3426" name="Text Box 2"/>
          <p:cNvSpPr txBox="1">
            <a:spLocks noGrp="1" noChangeArrowheads="1"/>
          </p:cNvSpPr>
          <p:nvPr>
            <p:ph type="body"/>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lnSpc>
                <a:spcPct val="95000"/>
              </a:lnSpc>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US" sz="1600" dirty="0">
              <a:latin typeface="Arial" panose="020B0604020202020204" pitchFamily="34" charset="0"/>
            </a:endParaRPr>
          </a:p>
        </p:txBody>
      </p:sp>
    </p:spTree>
    <p:extLst>
      <p:ext uri="{BB962C8B-B14F-4D97-AF65-F5344CB8AC3E}">
        <p14:creationId xmlns:p14="http://schemas.microsoft.com/office/powerpoint/2010/main" val="3804421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p:nvPr>
        </p:nvSpPr>
        <p:spPr>
          <a:ln/>
        </p:spPr>
        <p:txBody>
          <a:bodyPr/>
          <a:lstStyle/>
          <a:p>
            <a:fld id="{4B3AB392-F2AB-43BC-A4C7-49D916E69791}" type="slidenum">
              <a:rPr lang="en-US"/>
              <a:pPr/>
              <a:t>18</a:t>
            </a:fld>
            <a:endParaRPr lang="en-US"/>
          </a:p>
        </p:txBody>
      </p:sp>
      <p:sp>
        <p:nvSpPr>
          <p:cNvPr id="110593" name="Text Box 1"/>
          <p:cNvSpPr txBox="1">
            <a:spLocks noChangeArrowheads="1"/>
          </p:cNvSpPr>
          <p:nvPr/>
        </p:nvSpPr>
        <p:spPr bwMode="auto">
          <a:xfrm>
            <a:off x="1143000" y="685800"/>
            <a:ext cx="4572000" cy="3429000"/>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10594" name="Text Box 2"/>
          <p:cNvSpPr txBox="1">
            <a:spLocks noGrp="1" noChangeArrowheads="1"/>
          </p:cNvSpPr>
          <p:nvPr>
            <p:ph type="body"/>
          </p:nvPr>
        </p:nvSpPr>
        <p:spPr bwMode="auto">
          <a:xfrm>
            <a:off x="914400" y="4343400"/>
            <a:ext cx="50292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pPr eaLnBrk="1" hangingPunct="1">
              <a:lnSpc>
                <a:spcPct val="95000"/>
              </a:lnSpc>
              <a:spcBef>
                <a:spcPct val="0"/>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1600">
                <a:latin typeface="Arial" panose="020B0604020202020204" pitchFamily="34" charset="0"/>
              </a:rPr>
              <a:t>This gap is narrowed by multi-core CPUs.</a:t>
            </a:r>
          </a:p>
        </p:txBody>
      </p:sp>
    </p:spTree>
    <p:extLst>
      <p:ext uri="{BB962C8B-B14F-4D97-AF65-F5344CB8AC3E}">
        <p14:creationId xmlns:p14="http://schemas.microsoft.com/office/powerpoint/2010/main" val="3449869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Freeform 7"/>
          <p:cNvSpPr>
            <a:spLocks noChangeArrowheads="1"/>
          </p:cNvSpPr>
          <p:nvPr/>
        </p:nvSpPr>
        <p:spPr bwMode="auto">
          <a:xfrm>
            <a:off x="812800" y="1219200"/>
            <a:ext cx="10566400" cy="9144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lgn="l" defTabSz="457200"/>
            <a:endParaRPr lang="en-US">
              <a:solidFill>
                <a:srgbClr val="000000"/>
              </a:solidFill>
              <a:latin typeface="Arial" pitchFamily="34" charset="0"/>
            </a:endParaRPr>
          </a:p>
        </p:txBody>
      </p:sp>
      <p:sp>
        <p:nvSpPr>
          <p:cNvPr id="5" name="Line 8"/>
          <p:cNvSpPr>
            <a:spLocks noChangeShapeType="1"/>
          </p:cNvSpPr>
          <p:nvPr/>
        </p:nvSpPr>
        <p:spPr bwMode="auto">
          <a:xfrm>
            <a:off x="2641601" y="3962400"/>
            <a:ext cx="8682567"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defTabSz="457200"/>
            <a:endParaRPr lang="en-US">
              <a:solidFill>
                <a:srgbClr val="000000"/>
              </a:solidFill>
              <a:latin typeface="Arial" pitchFamily="34" charset="0"/>
            </a:endParaRPr>
          </a:p>
        </p:txBody>
      </p:sp>
      <p:sp>
        <p:nvSpPr>
          <p:cNvPr id="86018" name="Rectangle 2"/>
          <p:cNvSpPr>
            <a:spLocks noGrp="1" noChangeArrowheads="1"/>
          </p:cNvSpPr>
          <p:nvPr>
            <p:ph type="ctrTitle"/>
          </p:nvPr>
        </p:nvSpPr>
        <p:spPr>
          <a:xfrm>
            <a:off x="1219201" y="1524000"/>
            <a:ext cx="10164233" cy="1752600"/>
          </a:xfrm>
        </p:spPr>
        <p:txBody>
          <a:bodyPr/>
          <a:lstStyle>
            <a:lvl1pPr>
              <a:defRPr sz="5000"/>
            </a:lvl1pPr>
          </a:lstStyle>
          <a:p>
            <a:pPr lvl="0"/>
            <a:r>
              <a:rPr lang="en-US" altLang="en-US" noProof="0"/>
              <a:t>Click to edit Master title style</a:t>
            </a:r>
          </a:p>
        </p:txBody>
      </p:sp>
      <p:sp>
        <p:nvSpPr>
          <p:cNvPr id="86019" name="Rectangle 3"/>
          <p:cNvSpPr>
            <a:spLocks noGrp="1" noChangeArrowheads="1"/>
          </p:cNvSpPr>
          <p:nvPr>
            <p:ph type="subTitle" idx="1"/>
          </p:nvPr>
        </p:nvSpPr>
        <p:spPr>
          <a:xfrm>
            <a:off x="2641600" y="3962400"/>
            <a:ext cx="8737600" cy="1752600"/>
          </a:xfrm>
        </p:spPr>
        <p:txBody>
          <a:bodyPr/>
          <a:lstStyle>
            <a:lvl1pPr marL="0" indent="0">
              <a:buFont typeface="Wingdings" pitchFamily="2" charset="2"/>
              <a:buNone/>
              <a:defRPr sz="2800"/>
            </a:lvl1pPr>
          </a:lstStyle>
          <a:p>
            <a:pPr lvl="0"/>
            <a:r>
              <a:rPr lang="en-US" altLang="en-US" noProof="0"/>
              <a:t>Click to edit Master subtitle style</a:t>
            </a:r>
          </a:p>
        </p:txBody>
      </p:sp>
      <p:sp>
        <p:nvSpPr>
          <p:cNvPr id="6" name="Rectangle 6"/>
          <p:cNvSpPr>
            <a:spLocks noGrp="1" noChangeArrowheads="1"/>
          </p:cNvSpPr>
          <p:nvPr>
            <p:ph type="sldNum" sz="quarter" idx="10"/>
          </p:nvPr>
        </p:nvSpPr>
        <p:spPr/>
        <p:txBody>
          <a:bodyPr/>
          <a:lstStyle>
            <a:lvl1pPr>
              <a:defRPr/>
            </a:lvl1pPr>
          </a:lstStyle>
          <a:p>
            <a:fld id="{AA8790A7-4415-4798-A8D6-8EA9F5ED11B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5161985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05648207-6F1C-49B0-9227-E6E7D5DE28BE}"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828083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7813"/>
            <a:ext cx="2743200" cy="58531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7813"/>
            <a:ext cx="8026400" cy="58531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vl1pPr>
          </a:lstStyle>
          <a:p>
            <a:fld id="{BEEBD41F-763C-45EA-98F8-72208FC3BB9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1887759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609600" y="277814"/>
            <a:ext cx="10972800" cy="1139825"/>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307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lipArt Placeholder 3"/>
          <p:cNvSpPr>
            <a:spLocks noGrp="1"/>
          </p:cNvSpPr>
          <p:nvPr>
            <p:ph type="clipArt" sz="half" idx="2"/>
          </p:nvPr>
        </p:nvSpPr>
        <p:spPr>
          <a:xfrm>
            <a:off x="6197600" y="1600201"/>
            <a:ext cx="5384800" cy="4530725"/>
          </a:xfrm>
        </p:spPr>
        <p:txBody>
          <a:bodyPr/>
          <a:lstStyle/>
          <a:p>
            <a:pPr lvl="0"/>
            <a:endParaRPr lang="en-US" noProof="0"/>
          </a:p>
        </p:txBody>
      </p:sp>
      <p:sp>
        <p:nvSpPr>
          <p:cNvPr id="5" name="Rectangle 6"/>
          <p:cNvSpPr>
            <a:spLocks noGrp="1" noChangeArrowheads="1"/>
          </p:cNvSpPr>
          <p:nvPr>
            <p:ph type="sldNum" sz="quarter" idx="10"/>
          </p:nvPr>
        </p:nvSpPr>
        <p:spPr>
          <a:ln/>
        </p:spPr>
        <p:txBody>
          <a:bodyPr/>
          <a:lstStyle>
            <a:lvl1pPr>
              <a:defRPr/>
            </a:lvl1pPr>
          </a:lstStyle>
          <a:p>
            <a:fld id="{C32D6800-641C-43F2-8DF3-E813738A114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870637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1625600" y="3886200"/>
            <a:ext cx="9144000" cy="990600"/>
          </a:xfrm>
        </p:spPr>
        <p:txBody>
          <a:bodyPr anchor="t" anchorCtr="0"/>
          <a:lstStyle>
            <a:lvl1pPr algn="r">
              <a:defRPr sz="3200">
                <a:solidFill>
                  <a:schemeClr val="tx1"/>
                </a:solidFill>
              </a:defRPr>
            </a:lvl1pPr>
          </a:lstStyle>
          <a:p>
            <a:r>
              <a:rPr kumimoji="0" lang="zh-CN" altLang="en-US"/>
              <a:t>单击此处编辑母版标题样式</a:t>
            </a:r>
            <a:endParaRPr kumimoji="0" lang="en-US"/>
          </a:p>
        </p:txBody>
      </p:sp>
      <p:sp>
        <p:nvSpPr>
          <p:cNvPr id="9" name="副标题 8"/>
          <p:cNvSpPr>
            <a:spLocks noGrp="1"/>
          </p:cNvSpPr>
          <p:nvPr>
            <p:ph type="subTitle" idx="1"/>
          </p:nvPr>
        </p:nvSpPr>
        <p:spPr>
          <a:xfrm>
            <a:off x="1625600" y="5124450"/>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8534400" y="6355080"/>
            <a:ext cx="3048000" cy="365760"/>
          </a:xfrm>
        </p:spPr>
        <p:txBody>
          <a:bodyPr/>
          <a:lstStyle>
            <a:lvl1pPr>
              <a:defRPr sz="1400"/>
            </a:lvl1pPr>
          </a:lstStyle>
          <a:p>
            <a:fld id="{F19C2706-CD62-4EA9-AF75-9BC8F70C6E9F}" type="datetime1">
              <a:rPr lang="en-US" altLang="zh-CN" smtClean="0"/>
              <a:t>9/6/2022</a:t>
            </a:fld>
            <a:endParaRPr lang="en-US" dirty="0"/>
          </a:p>
        </p:txBody>
      </p:sp>
      <p:sp>
        <p:nvSpPr>
          <p:cNvPr id="17" name="页脚占位符 16"/>
          <p:cNvSpPr>
            <a:spLocks noGrp="1"/>
          </p:cNvSpPr>
          <p:nvPr>
            <p:ph type="ftr" sz="quarter" idx="11"/>
          </p:nvPr>
        </p:nvSpPr>
        <p:spPr>
          <a:xfrm>
            <a:off x="3864864" y="6355080"/>
            <a:ext cx="4632960" cy="365760"/>
          </a:xfrm>
        </p:spPr>
        <p:txBody>
          <a:bodyPr/>
          <a:lstStyle/>
          <a:p>
            <a:r>
              <a:rPr lang="en-US"/>
              <a:t>SCTS &amp; CGCL</a:t>
            </a:r>
            <a:endParaRPr lang="en-US" dirty="0"/>
          </a:p>
        </p:txBody>
      </p:sp>
      <p:sp>
        <p:nvSpPr>
          <p:cNvPr id="29" name="灯片编号占位符 28"/>
          <p:cNvSpPr>
            <a:spLocks noGrp="1"/>
          </p:cNvSpPr>
          <p:nvPr>
            <p:ph type="sldNum" sz="quarter" idx="12"/>
          </p:nvPr>
        </p:nvSpPr>
        <p:spPr>
          <a:xfrm>
            <a:off x="1621536" y="6355080"/>
            <a:ext cx="1625600" cy="365760"/>
          </a:xfrm>
        </p:spPr>
        <p:txBody>
          <a:bodyPr/>
          <a:lstStyle/>
          <a:p>
            <a:fld id="{6D22F896-40B5-4ADD-8801-0D06FADFA095}" type="slidenum">
              <a:rPr lang="en-US" smtClean="0"/>
              <a:pPr/>
              <a:t>‹#›</a:t>
            </a:fld>
            <a:endParaRPr lang="en-US" dirty="0"/>
          </a:p>
        </p:txBody>
      </p:sp>
      <p:sp>
        <p:nvSpPr>
          <p:cNvPr id="21" name="矩形 20"/>
          <p:cNvSpPr/>
          <p:nvPr/>
        </p:nvSpPr>
        <p:spPr>
          <a:xfrm>
            <a:off x="1206500" y="3648075"/>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矩形 32"/>
          <p:cNvSpPr/>
          <p:nvPr/>
        </p:nvSpPr>
        <p:spPr>
          <a:xfrm>
            <a:off x="1219200" y="5048250"/>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矩形 21"/>
          <p:cNvSpPr/>
          <p:nvPr/>
        </p:nvSpPr>
        <p:spPr>
          <a:xfrm>
            <a:off x="1206500" y="3648075"/>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矩形 31"/>
          <p:cNvSpPr/>
          <p:nvPr/>
        </p:nvSpPr>
        <p:spPr>
          <a:xfrm>
            <a:off x="1219200" y="5048250"/>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4" name="日期占位符 3"/>
          <p:cNvSpPr>
            <a:spLocks noGrp="1"/>
          </p:cNvSpPr>
          <p:nvPr>
            <p:ph type="dt" sz="half" idx="10"/>
          </p:nvPr>
        </p:nvSpPr>
        <p:spPr/>
        <p:txBody>
          <a:bodyPr/>
          <a:lstStyle/>
          <a:p>
            <a:fld id="{13FD6FA4-3F9F-4029-B50B-A85DD06F45A2}" type="datetime1">
              <a:rPr lang="en-US" altLang="zh-CN" smtClean="0"/>
              <a:t>9/6/2022</a:t>
            </a:fld>
            <a:endParaRPr lang="en-US" dirty="0"/>
          </a:p>
        </p:txBody>
      </p:sp>
      <p:sp>
        <p:nvSpPr>
          <p:cNvPr id="5" name="页脚占位符 4"/>
          <p:cNvSpPr>
            <a:spLocks noGrp="1"/>
          </p:cNvSpPr>
          <p:nvPr>
            <p:ph type="ftr" sz="quarter" idx="11"/>
          </p:nvPr>
        </p:nvSpPr>
        <p:spPr/>
        <p:txBody>
          <a:bodyPr/>
          <a:lstStyle/>
          <a:p>
            <a:pPr>
              <a:defRPr/>
            </a:pPr>
            <a:r>
              <a:rPr lang="en-US" altLang="zh-CN"/>
              <a:t>SCTS &amp; CGCL</a:t>
            </a:r>
          </a:p>
        </p:txBody>
      </p:sp>
      <p:sp>
        <p:nvSpPr>
          <p:cNvPr id="6" name="灯片编号占位符 5"/>
          <p:cNvSpPr>
            <a:spLocks noGrp="1"/>
          </p:cNvSpPr>
          <p:nvPr>
            <p:ph type="sldNum" sz="quarter" idx="12"/>
          </p:nvPr>
        </p:nvSpPr>
        <p:spPr/>
        <p:txBody>
          <a:bodyPr/>
          <a:lstStyle/>
          <a:p>
            <a:pPr>
              <a:defRPr/>
            </a:pPr>
            <a:fld id="{6A351363-8622-4F94-AF08-C4D4F2EA033E}" type="slidenum">
              <a:rPr lang="zh-CN" altLang="en-US" smtClean="0"/>
              <a:pPr>
                <a:defRPr/>
              </a:pPr>
              <a:t>‹#›</a:t>
            </a:fld>
            <a:endParaRPr lang="en-US" altLang="zh-CN"/>
          </a:p>
        </p:txBody>
      </p:sp>
      <p:sp>
        <p:nvSpPr>
          <p:cNvPr id="8" name="内容占位符 7"/>
          <p:cNvSpPr>
            <a:spLocks noGrp="1"/>
          </p:cNvSpPr>
          <p:nvPr>
            <p:ph sz="quarter" idx="1"/>
          </p:nvPr>
        </p:nvSpPr>
        <p:spPr>
          <a:xfrm>
            <a:off x="609600" y="1219200"/>
            <a:ext cx="10972800"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625600" y="2971800"/>
            <a:ext cx="9144000" cy="1066800"/>
          </a:xfrm>
        </p:spPr>
        <p:txBody>
          <a:bodyPr anchor="t" anchorCtr="0"/>
          <a:lstStyle>
            <a:lvl1pPr algn="r">
              <a:buNone/>
              <a:defRPr sz="3200" b="0" cap="none" baseline="0"/>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a:xfrm>
            <a:off x="8534400" y="6355080"/>
            <a:ext cx="3048000" cy="365760"/>
          </a:xfrm>
        </p:spPr>
        <p:txBody>
          <a:bodyPr/>
          <a:lstStyle/>
          <a:p>
            <a:fld id="{96AF40E5-C978-4A73-ACCA-5F35472B9228}" type="datetime1">
              <a:rPr lang="en-US" altLang="zh-CN" smtClean="0"/>
              <a:t>9/6/2022</a:t>
            </a:fld>
            <a:endParaRPr lang="en-US" dirty="0"/>
          </a:p>
        </p:txBody>
      </p:sp>
      <p:sp>
        <p:nvSpPr>
          <p:cNvPr id="5" name="页脚占位符 4"/>
          <p:cNvSpPr>
            <a:spLocks noGrp="1"/>
          </p:cNvSpPr>
          <p:nvPr>
            <p:ph type="ftr" sz="quarter" idx="11"/>
          </p:nvPr>
        </p:nvSpPr>
        <p:spPr>
          <a:xfrm>
            <a:off x="3864864" y="6355080"/>
            <a:ext cx="4632960" cy="365760"/>
          </a:xfrm>
        </p:spPr>
        <p:txBody>
          <a:bodyPr/>
          <a:lstStyle/>
          <a:p>
            <a:pPr>
              <a:defRPr/>
            </a:pPr>
            <a:r>
              <a:rPr lang="en-US" altLang="zh-CN"/>
              <a:t>SCTS &amp; CGCL</a:t>
            </a:r>
          </a:p>
        </p:txBody>
      </p:sp>
      <p:sp>
        <p:nvSpPr>
          <p:cNvPr id="6" name="灯片编号占位符 5"/>
          <p:cNvSpPr>
            <a:spLocks noGrp="1"/>
          </p:cNvSpPr>
          <p:nvPr>
            <p:ph type="sldNum" sz="quarter" idx="12"/>
          </p:nvPr>
        </p:nvSpPr>
        <p:spPr>
          <a:xfrm>
            <a:off x="1426464" y="6355080"/>
            <a:ext cx="2027936" cy="365760"/>
          </a:xfrm>
        </p:spPr>
        <p:txBody>
          <a:bodyPr/>
          <a:lstStyle/>
          <a:p>
            <a:pPr>
              <a:defRPr/>
            </a:pPr>
            <a:fld id="{91930A23-506E-499D-8114-3B8D37E90128}" type="slidenum">
              <a:rPr lang="zh-CN" altLang="en-US" smtClean="0"/>
              <a:pPr>
                <a:defRPr/>
              </a:pPr>
              <a:t>‹#›</a:t>
            </a:fld>
            <a:endParaRPr lang="en-US" altLang="zh-CN"/>
          </a:p>
        </p:txBody>
      </p:sp>
      <p:sp>
        <p:nvSpPr>
          <p:cNvPr id="7" name="矩形 6"/>
          <p:cNvSpPr/>
          <p:nvPr/>
        </p:nvSpPr>
        <p:spPr>
          <a:xfrm>
            <a:off x="1219200" y="281940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1219200" y="281940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fld id="{844EABF4-9C30-4CFD-9451-DD4AD176232A}" type="datetime1">
              <a:rPr lang="en-US" altLang="zh-CN" smtClean="0"/>
              <a:t>9/6/2022</a:t>
            </a:fld>
            <a:endParaRPr lang="en-US" dirty="0"/>
          </a:p>
        </p:txBody>
      </p:sp>
      <p:sp>
        <p:nvSpPr>
          <p:cNvPr id="6" name="页脚占位符 5"/>
          <p:cNvSpPr>
            <a:spLocks noGrp="1"/>
          </p:cNvSpPr>
          <p:nvPr>
            <p:ph type="ftr" sz="quarter" idx="11"/>
          </p:nvPr>
        </p:nvSpPr>
        <p:spPr/>
        <p:txBody>
          <a:bodyPr/>
          <a:lstStyle/>
          <a:p>
            <a:pPr>
              <a:defRPr/>
            </a:pPr>
            <a:r>
              <a:rPr lang="en-US" altLang="zh-CN"/>
              <a:t>SCTS &amp; CGCL</a:t>
            </a:r>
          </a:p>
        </p:txBody>
      </p:sp>
      <p:sp>
        <p:nvSpPr>
          <p:cNvPr id="7" name="灯片编号占位符 6"/>
          <p:cNvSpPr>
            <a:spLocks noGrp="1"/>
          </p:cNvSpPr>
          <p:nvPr>
            <p:ph type="sldNum" sz="quarter" idx="12"/>
          </p:nvPr>
        </p:nvSpPr>
        <p:spPr/>
        <p:txBody>
          <a:bodyPr/>
          <a:lstStyle/>
          <a:p>
            <a:pPr>
              <a:defRPr/>
            </a:pPr>
            <a:fld id="{BD42BB15-426C-4748-99F9-A904B2702190}" type="slidenum">
              <a:rPr lang="zh-CN" altLang="en-US" smtClean="0"/>
              <a:pPr>
                <a:defRPr/>
              </a:pPr>
              <a:t>‹#›</a:t>
            </a:fld>
            <a:endParaRPr lang="en-US" altLang="zh-CN"/>
          </a:p>
        </p:txBody>
      </p:sp>
      <p:sp>
        <p:nvSpPr>
          <p:cNvPr id="9" name="内容占位符 8"/>
          <p:cNvSpPr>
            <a:spLocks noGrp="1"/>
          </p:cNvSpPr>
          <p:nvPr>
            <p:ph sz="quarter" idx="1"/>
          </p:nvPr>
        </p:nvSpPr>
        <p:spPr>
          <a:xfrm>
            <a:off x="609600" y="1219200"/>
            <a:ext cx="5388864"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6176264" y="1216152"/>
            <a:ext cx="5388864"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nchor="ct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7" name="日期占位符 6"/>
          <p:cNvSpPr>
            <a:spLocks noGrp="1"/>
          </p:cNvSpPr>
          <p:nvPr>
            <p:ph type="dt" sz="half" idx="10"/>
          </p:nvPr>
        </p:nvSpPr>
        <p:spPr/>
        <p:txBody>
          <a:bodyPr/>
          <a:lstStyle/>
          <a:p>
            <a:fld id="{4B7C2B6E-C57E-43F5-A9B3-CF9F928825E9}" type="datetime1">
              <a:rPr lang="en-US" altLang="zh-CN" smtClean="0"/>
              <a:t>9/6/2022</a:t>
            </a:fld>
            <a:endParaRPr lang="en-US" dirty="0"/>
          </a:p>
        </p:txBody>
      </p:sp>
      <p:sp>
        <p:nvSpPr>
          <p:cNvPr id="8" name="页脚占位符 7"/>
          <p:cNvSpPr>
            <a:spLocks noGrp="1"/>
          </p:cNvSpPr>
          <p:nvPr>
            <p:ph type="ftr" sz="quarter" idx="11"/>
          </p:nvPr>
        </p:nvSpPr>
        <p:spPr/>
        <p:txBody>
          <a:bodyPr/>
          <a:lstStyle/>
          <a:p>
            <a:pPr>
              <a:defRPr/>
            </a:pPr>
            <a:r>
              <a:rPr lang="en-US" altLang="zh-CN"/>
              <a:t>SCTS &amp; CGCL</a:t>
            </a:r>
          </a:p>
        </p:txBody>
      </p:sp>
      <p:sp>
        <p:nvSpPr>
          <p:cNvPr id="9" name="灯片编号占位符 8"/>
          <p:cNvSpPr>
            <a:spLocks noGrp="1"/>
          </p:cNvSpPr>
          <p:nvPr>
            <p:ph type="sldNum" sz="quarter" idx="12"/>
          </p:nvPr>
        </p:nvSpPr>
        <p:spPr/>
        <p:txBody>
          <a:bodyPr/>
          <a:lstStyle/>
          <a:p>
            <a:pPr>
              <a:defRPr/>
            </a:pPr>
            <a:fld id="{8B34D752-8906-4FC6-B2E4-71BADFABD563}" type="slidenum">
              <a:rPr lang="zh-CN" altLang="en-US" smtClean="0"/>
              <a:pPr>
                <a:defRPr/>
              </a:pPr>
              <a:t>‹#›</a:t>
            </a:fld>
            <a:endParaRPr lang="en-US" altLang="zh-CN"/>
          </a:p>
        </p:txBody>
      </p:sp>
      <p:sp>
        <p:nvSpPr>
          <p:cNvPr id="11" name="内容占位符 10"/>
          <p:cNvSpPr>
            <a:spLocks noGrp="1"/>
          </p:cNvSpPr>
          <p:nvPr>
            <p:ph sz="quarter" idx="2"/>
          </p:nvPr>
        </p:nvSpPr>
        <p:spPr>
          <a:xfrm>
            <a:off x="609600" y="2133600"/>
            <a:ext cx="5384800" cy="4038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quarter" idx="4"/>
          </p:nvPr>
        </p:nvSpPr>
        <p:spPr>
          <a:xfrm>
            <a:off x="6197600" y="2133600"/>
            <a:ext cx="5384800" cy="4038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fld id="{D7672B6F-EBF5-4E73-9C85-538912675D3F}" type="datetime1">
              <a:rPr lang="en-US" altLang="zh-CN" smtClean="0"/>
              <a:t>9/6/2022</a:t>
            </a:fld>
            <a:endParaRPr lang="en-US" dirty="0"/>
          </a:p>
        </p:txBody>
      </p:sp>
      <p:sp>
        <p:nvSpPr>
          <p:cNvPr id="4" name="页脚占位符 3"/>
          <p:cNvSpPr>
            <a:spLocks noGrp="1"/>
          </p:cNvSpPr>
          <p:nvPr>
            <p:ph type="ftr" sz="quarter" idx="11"/>
          </p:nvPr>
        </p:nvSpPr>
        <p:spPr/>
        <p:txBody>
          <a:bodyPr/>
          <a:lstStyle/>
          <a:p>
            <a:pPr>
              <a:defRPr/>
            </a:pPr>
            <a:r>
              <a:rPr lang="en-US" altLang="zh-CN"/>
              <a:t>SCTS &amp; CGCL</a:t>
            </a:r>
          </a:p>
        </p:txBody>
      </p:sp>
      <p:sp>
        <p:nvSpPr>
          <p:cNvPr id="5" name="灯片编号占位符 4"/>
          <p:cNvSpPr>
            <a:spLocks noGrp="1"/>
          </p:cNvSpPr>
          <p:nvPr>
            <p:ph type="sldNum" sz="quarter" idx="12"/>
          </p:nvPr>
        </p:nvSpPr>
        <p:spPr/>
        <p:txBody>
          <a:bodyPr/>
          <a:lstStyle/>
          <a:p>
            <a:pPr>
              <a:defRPr/>
            </a:pPr>
            <a:fld id="{583DEA8B-54F5-4C01-8179-5128A4612E80}" type="slidenum">
              <a:rPr lang="zh-CN" altLang="en-US" smtClean="0"/>
              <a:pPr>
                <a:defRPr/>
              </a:pPr>
              <a:t>‹#›</a:t>
            </a:fld>
            <a:endParaRPr lang="en-US" altLang="zh-CN"/>
          </a:p>
        </p:txBody>
      </p:sp>
      <p:sp>
        <p:nvSpPr>
          <p:cNvPr id="6" name="等腰三角形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1913CC-55E0-4BAE-9C75-78B36F45364A}" type="datetime1">
              <a:rPr lang="en-US" altLang="zh-CN" smtClean="0"/>
              <a:t>9/6/2022</a:t>
            </a:fld>
            <a:endParaRPr lang="en-US" dirty="0"/>
          </a:p>
        </p:txBody>
      </p:sp>
      <p:sp>
        <p:nvSpPr>
          <p:cNvPr id="3" name="页脚占位符 2"/>
          <p:cNvSpPr>
            <a:spLocks noGrp="1"/>
          </p:cNvSpPr>
          <p:nvPr>
            <p:ph type="ftr" sz="quarter" idx="11"/>
          </p:nvPr>
        </p:nvSpPr>
        <p:spPr/>
        <p:txBody>
          <a:bodyPr/>
          <a:lstStyle/>
          <a:p>
            <a:pPr>
              <a:defRPr/>
            </a:pPr>
            <a:r>
              <a:rPr lang="en-US" altLang="zh-CN"/>
              <a:t>SCTS &amp; CGCL</a:t>
            </a:r>
          </a:p>
        </p:txBody>
      </p:sp>
      <p:sp>
        <p:nvSpPr>
          <p:cNvPr id="4" name="灯片编号占位符 3"/>
          <p:cNvSpPr>
            <a:spLocks noGrp="1"/>
          </p:cNvSpPr>
          <p:nvPr>
            <p:ph type="sldNum" sz="quarter" idx="12"/>
          </p:nvPr>
        </p:nvSpPr>
        <p:spPr/>
        <p:txBody>
          <a:bodyPr/>
          <a:lstStyle/>
          <a:p>
            <a:pPr>
              <a:defRPr/>
            </a:pPr>
            <a:fld id="{49F2E1D5-E14E-4C32-8BEE-9C4DEDAC5804}" type="slidenum">
              <a:rPr lang="zh-CN" altLang="en-US" smtClean="0"/>
              <a:pPr>
                <a:defRPr/>
              </a:pPr>
              <a:t>‹#›</a:t>
            </a:fld>
            <a:endParaRPr lang="en-US" altLang="zh-CN"/>
          </a:p>
        </p:txBody>
      </p:sp>
      <p:sp>
        <p:nvSpPr>
          <p:cNvPr id="5" name="直接连接符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等腰三角形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5"/>
          <p:cNvSpPr>
            <a:spLocks noGrp="1"/>
          </p:cNvSpPr>
          <p:nvPr>
            <p:ph type="sldNum" sz="quarter" idx="10"/>
          </p:nvPr>
        </p:nvSpPr>
        <p:spPr/>
        <p:txBody>
          <a:bodyPr/>
          <a:lstStyle>
            <a:lvl1pPr>
              <a:defRPr/>
            </a:lvl1pPr>
          </a:lstStyle>
          <a:p>
            <a:fld id="{42A16A3F-870A-4118-8E5A-5C33DB57B073}" type="slidenum">
              <a:rPr lang="en-US" altLang="en-US">
                <a:solidFill>
                  <a:srgbClr val="000000"/>
                </a:solidFill>
              </a:rPr>
              <a:pPr/>
              <a:t>‹#›</a:t>
            </a:fld>
            <a:endParaRPr lang="en-US" altLang="en-US">
              <a:solidFill>
                <a:srgbClr val="000000"/>
              </a:solidFill>
            </a:endParaRPr>
          </a:p>
        </p:txBody>
      </p:sp>
      <p:sp>
        <p:nvSpPr>
          <p:cNvPr id="5" name="Footer Placeholder 4"/>
          <p:cNvSpPr>
            <a:spLocks noGrp="1"/>
          </p:cNvSpPr>
          <p:nvPr>
            <p:ph type="ftr" sz="quarter" idx="11"/>
          </p:nvPr>
        </p:nvSpPr>
        <p:spPr>
          <a:xfrm>
            <a:off x="4165600" y="6248400"/>
            <a:ext cx="3860800" cy="457200"/>
          </a:xfrm>
          <a:prstGeom prst="rect">
            <a:avLst/>
          </a:prstGeom>
        </p:spPr>
        <p:txBody>
          <a:bodyPr/>
          <a:lstStyle>
            <a:lvl1pPr algn="l">
              <a:defRPr sz="1200"/>
            </a:lvl1pPr>
          </a:lstStyle>
          <a:p>
            <a:pPr defTabSz="457200">
              <a:defRPr/>
            </a:pPr>
            <a:r>
              <a:rPr lang="en-US" altLang="en-US">
                <a:solidFill>
                  <a:srgbClr val="000000"/>
                </a:solidFill>
                <a:latin typeface="Arial" pitchFamily="34" charset="0"/>
              </a:rPr>
              <a:t>SCTS &amp; CGCL</a:t>
            </a:r>
            <a:endParaRPr lang="en-US" altLang="en-US" dirty="0">
              <a:solidFill>
                <a:srgbClr val="000000"/>
              </a:solidFill>
              <a:latin typeface="Arial" pitchFamily="34" charset="0"/>
            </a:endParaRPr>
          </a:p>
        </p:txBody>
      </p:sp>
    </p:spTree>
    <p:extLst>
      <p:ext uri="{BB962C8B-B14F-4D97-AF65-F5344CB8AC3E}">
        <p14:creationId xmlns:p14="http://schemas.microsoft.com/office/powerpoint/2010/main" val="37073458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1D18D9D8-02F1-4BB4-B257-FB6331B896AC}" type="datetime1">
              <a:rPr lang="en-US" altLang="zh-CN" smtClean="0"/>
              <a:t>9/6/2022</a:t>
            </a:fld>
            <a:endParaRPr lang="en-US" dirty="0"/>
          </a:p>
        </p:txBody>
      </p:sp>
      <p:sp>
        <p:nvSpPr>
          <p:cNvPr id="6" name="页脚占位符 5"/>
          <p:cNvSpPr>
            <a:spLocks noGrp="1"/>
          </p:cNvSpPr>
          <p:nvPr>
            <p:ph type="ftr" sz="quarter" idx="11"/>
          </p:nvPr>
        </p:nvSpPr>
        <p:spPr/>
        <p:txBody>
          <a:bodyPr/>
          <a:lstStyle/>
          <a:p>
            <a:pPr>
              <a:defRPr/>
            </a:pPr>
            <a:r>
              <a:rPr lang="en-US" altLang="zh-CN"/>
              <a:t>SCTS &amp; CGCL</a:t>
            </a:r>
          </a:p>
        </p:txBody>
      </p:sp>
      <p:sp>
        <p:nvSpPr>
          <p:cNvPr id="7" name="灯片编号占位符 6"/>
          <p:cNvSpPr>
            <a:spLocks noGrp="1"/>
          </p:cNvSpPr>
          <p:nvPr>
            <p:ph type="sldNum" sz="quarter" idx="12"/>
          </p:nvPr>
        </p:nvSpPr>
        <p:spPr/>
        <p:txBody>
          <a:bodyPr/>
          <a:lstStyle/>
          <a:p>
            <a:pPr>
              <a:defRPr/>
            </a:pPr>
            <a:fld id="{1EB3131A-4808-426D-8E2D-3D1F86287453}" type="slidenum">
              <a:rPr lang="zh-CN" altLang="en-US" smtClean="0"/>
              <a:pPr>
                <a:defRPr/>
              </a:pPr>
              <a:t>‹#›</a:t>
            </a:fld>
            <a:endParaRPr lang="en-US" altLang="zh-CN"/>
          </a:p>
        </p:txBody>
      </p:sp>
      <p:sp>
        <p:nvSpPr>
          <p:cNvPr id="8" name="直接连接符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直接连接符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等腰三角形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内容占位符 11"/>
          <p:cNvSpPr>
            <a:spLocks noGrp="1"/>
          </p:cNvSpPr>
          <p:nvPr>
            <p:ph sz="quarter" idx="1"/>
          </p:nvPr>
        </p:nvSpPr>
        <p:spPr>
          <a:xfrm>
            <a:off x="406400" y="304800"/>
            <a:ext cx="7620000" cy="5715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fld id="{E133F3B2-FF00-41C1-95AF-DB5B0490BC51}" type="datetime1">
              <a:rPr lang="en-US" altLang="zh-CN" smtClean="0"/>
              <a:t>9/6/2022</a:t>
            </a:fld>
            <a:endParaRPr lang="en-US" dirty="0"/>
          </a:p>
        </p:txBody>
      </p:sp>
      <p:sp>
        <p:nvSpPr>
          <p:cNvPr id="6" name="页脚占位符 5"/>
          <p:cNvSpPr>
            <a:spLocks noGrp="1"/>
          </p:cNvSpPr>
          <p:nvPr>
            <p:ph type="ftr" sz="quarter" idx="11"/>
          </p:nvPr>
        </p:nvSpPr>
        <p:spPr/>
        <p:txBody>
          <a:bodyPr/>
          <a:lstStyle/>
          <a:p>
            <a:pPr>
              <a:defRPr/>
            </a:pPr>
            <a:r>
              <a:rPr lang="en-US" altLang="zh-CN"/>
              <a:t>SCTS &amp; CGCL</a:t>
            </a:r>
          </a:p>
        </p:txBody>
      </p:sp>
      <p:sp>
        <p:nvSpPr>
          <p:cNvPr id="7" name="灯片编号占位符 6"/>
          <p:cNvSpPr>
            <a:spLocks noGrp="1"/>
          </p:cNvSpPr>
          <p:nvPr>
            <p:ph type="sldNum" sz="quarter" idx="12"/>
          </p:nvPr>
        </p:nvSpPr>
        <p:spPr/>
        <p:txBody>
          <a:bodyPr/>
          <a:lstStyle/>
          <a:p>
            <a:pPr>
              <a:defRPr/>
            </a:pPr>
            <a:fld id="{DEA0CB37-A45A-4E82-B338-7C1616689D2F}" type="slidenum">
              <a:rPr lang="zh-CN" altLang="en-US" smtClean="0"/>
              <a:pPr>
                <a:defRPr/>
              </a:pPr>
              <a:t>‹#›</a:t>
            </a:fld>
            <a:endParaRPr lang="en-US" altLang="zh-CN"/>
          </a:p>
        </p:txBody>
      </p:sp>
      <p:sp>
        <p:nvSpPr>
          <p:cNvPr id="8" name="直接连接符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等腰三角形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矩形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1DF9FEB7-C680-4529-B4BE-6975E56CDD2E}" type="datetime1">
              <a:rPr lang="en-US" altLang="zh-CN" smtClean="0"/>
              <a:t>9/6/2022</a:t>
            </a:fld>
            <a:endParaRPr lang="en-US" dirty="0"/>
          </a:p>
        </p:txBody>
      </p:sp>
      <p:sp>
        <p:nvSpPr>
          <p:cNvPr id="5" name="页脚占位符 4"/>
          <p:cNvSpPr>
            <a:spLocks noGrp="1"/>
          </p:cNvSpPr>
          <p:nvPr>
            <p:ph type="ftr" sz="quarter" idx="11"/>
          </p:nvPr>
        </p:nvSpPr>
        <p:spPr/>
        <p:txBody>
          <a:bodyPr/>
          <a:lstStyle/>
          <a:p>
            <a:pPr>
              <a:defRPr/>
            </a:pPr>
            <a:r>
              <a:rPr lang="en-US" altLang="zh-CN"/>
              <a:t>SCTS &amp; CGCL</a:t>
            </a:r>
          </a:p>
        </p:txBody>
      </p:sp>
      <p:sp>
        <p:nvSpPr>
          <p:cNvPr id="6" name="灯片编号占位符 5"/>
          <p:cNvSpPr>
            <a:spLocks noGrp="1"/>
          </p:cNvSpPr>
          <p:nvPr>
            <p:ph type="sldNum" sz="quarter" idx="12"/>
          </p:nvPr>
        </p:nvSpPr>
        <p:spPr/>
        <p:txBody>
          <a:bodyPr/>
          <a:lstStyle/>
          <a:p>
            <a:pPr>
              <a:defRPr/>
            </a:pPr>
            <a:fld id="{B33E4CCF-BDCB-44F2-9B21-CE773263A7D1}" type="slidenum">
              <a:rPr lang="zh-CN" altLang="en-US" smtClean="0"/>
              <a:pPr>
                <a:defRPr/>
              </a:pPr>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39"/>
            <a:ext cx="80264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fld id="{EEE3F73C-7A94-42F1-8227-6654AAB47E68}" type="datetime1">
              <a:rPr lang="en-US" altLang="zh-CN" smtClean="0"/>
              <a:t>9/6/2022</a:t>
            </a:fld>
            <a:endParaRPr lang="en-US" dirty="0"/>
          </a:p>
        </p:txBody>
      </p:sp>
      <p:sp>
        <p:nvSpPr>
          <p:cNvPr id="5" name="页脚占位符 4"/>
          <p:cNvSpPr>
            <a:spLocks noGrp="1"/>
          </p:cNvSpPr>
          <p:nvPr>
            <p:ph type="ftr" sz="quarter" idx="11"/>
          </p:nvPr>
        </p:nvSpPr>
        <p:spPr/>
        <p:txBody>
          <a:bodyPr/>
          <a:lstStyle/>
          <a:p>
            <a:pPr>
              <a:defRPr/>
            </a:pPr>
            <a:r>
              <a:rPr lang="en-US" altLang="zh-CN"/>
              <a:t>SCTS &amp; CGCL</a:t>
            </a:r>
          </a:p>
        </p:txBody>
      </p:sp>
      <p:sp>
        <p:nvSpPr>
          <p:cNvPr id="6" name="灯片编号占位符 5"/>
          <p:cNvSpPr>
            <a:spLocks noGrp="1"/>
          </p:cNvSpPr>
          <p:nvPr>
            <p:ph type="sldNum" sz="quarter" idx="12"/>
          </p:nvPr>
        </p:nvSpPr>
        <p:spPr/>
        <p:txBody>
          <a:bodyPr/>
          <a:lstStyle/>
          <a:p>
            <a:pPr>
              <a:defRPr/>
            </a:pPr>
            <a:fld id="{195E43BE-7641-46D6-88A5-11A39240FC56}" type="slidenum">
              <a:rPr lang="zh-CN" altLang="en-US" smtClean="0"/>
              <a:pPr>
                <a:defRPr/>
              </a:pPr>
              <a:t>‹#›</a:t>
            </a:fld>
            <a:endParaRPr lang="en-US" altLang="zh-CN"/>
          </a:p>
        </p:txBody>
      </p:sp>
      <p:sp>
        <p:nvSpPr>
          <p:cNvPr id="7" name="直接连接符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等腰三角形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直接连接符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with Logo">
    <p:spTree>
      <p:nvGrpSpPr>
        <p:cNvPr id="1" name=""/>
        <p:cNvGrpSpPr/>
        <p:nvPr/>
      </p:nvGrpSpPr>
      <p:grpSpPr>
        <a:xfrm>
          <a:off x="0" y="0"/>
          <a:ext cx="0" cy="0"/>
          <a:chOff x="0" y="0"/>
          <a:chExt cx="0" cy="0"/>
        </a:xfrm>
      </p:grpSpPr>
      <p:cxnSp>
        <p:nvCxnSpPr>
          <p:cNvPr id="13" name="直接连接符 12"/>
          <p:cNvCxnSpPr/>
          <p:nvPr userDrawn="1"/>
        </p:nvCxnSpPr>
        <p:spPr>
          <a:xfrm>
            <a:off x="1447783" y="1080437"/>
            <a:ext cx="10552308" cy="0"/>
          </a:xfrm>
          <a:prstGeom prst="line">
            <a:avLst/>
          </a:prstGeom>
          <a:ln w="63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userDrawn="1"/>
        </p:nvSpPr>
        <p:spPr>
          <a:xfrm>
            <a:off x="381064" y="1080437"/>
            <a:ext cx="1344000" cy="720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324" rtl="0" eaLnBrk="1" fontAlgn="auto" latinLnBrk="0" hangingPunct="1">
              <a:lnSpc>
                <a:spcPct val="100000"/>
              </a:lnSpc>
              <a:spcBef>
                <a:spcPts val="0"/>
              </a:spcBef>
              <a:spcAft>
                <a:spcPts val="0"/>
              </a:spcAft>
              <a:buClrTx/>
              <a:buSzTx/>
              <a:buFontTx/>
              <a:buNone/>
              <a:defRPr/>
            </a:pPr>
            <a:endParaRPr kumimoji="0" lang="zh-CN" altLang="en-US" sz="135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Slide Number Placeholder 5"/>
          <p:cNvSpPr>
            <a:spLocks noGrp="1"/>
          </p:cNvSpPr>
          <p:nvPr>
            <p:ph type="sldNum" sz="quarter" idx="12"/>
          </p:nvPr>
        </p:nvSpPr>
        <p:spPr>
          <a:xfrm>
            <a:off x="11304089" y="194569"/>
            <a:ext cx="471311" cy="350185"/>
          </a:xfrm>
        </p:spPr>
        <p:txBody>
          <a:bodyPr/>
          <a:lstStyle>
            <a:lvl1pPr algn="ctr">
              <a:defRPr sz="900">
                <a:solidFill>
                  <a:srgbClr val="406671"/>
                </a:solidFill>
                <a:latin typeface="Arial Unicode MS" panose="020B0604020202020204" charset="-122"/>
                <a:ea typeface="Arial Unicode MS" panose="020B0604020202020204" charset="-122"/>
                <a:cs typeface="Arial Unicode MS" panose="020B0604020202020204" charset="-122"/>
              </a:defRPr>
            </a:lvl1pPr>
          </a:lstStyle>
          <a:p>
            <a:pPr defTabSz="685324"/>
            <a:fld id="{EB1A6305-F145-461B-B394-0DD7F78349A4}" type="slidenum">
              <a:rPr lang="zh-CN" altLang="en-US" smtClean="0"/>
              <a:pPr defTabSz="685324"/>
              <a:t>‹#›</a:t>
            </a:fld>
            <a:endParaRPr lang="zh-CN" altLang="en-US" dirty="0"/>
          </a:p>
        </p:txBody>
      </p:sp>
      <p:sp>
        <p:nvSpPr>
          <p:cNvPr id="17" name="Title Placeholder 1"/>
          <p:cNvSpPr>
            <a:spLocks noGrp="1"/>
          </p:cNvSpPr>
          <p:nvPr>
            <p:ph type="title"/>
          </p:nvPr>
        </p:nvSpPr>
        <p:spPr>
          <a:xfrm>
            <a:off x="381066" y="194567"/>
            <a:ext cx="10038580" cy="715312"/>
          </a:xfrm>
          <a:prstGeom prst="rect">
            <a:avLst/>
          </a:prstGeom>
        </p:spPr>
        <p:txBody>
          <a:bodyPr vert="horz" lIns="91440" tIns="45720" rIns="91440" bIns="45720" rtlCol="0" anchor="ctr">
            <a:normAutofit/>
          </a:bodyPr>
          <a:lstStyle>
            <a:lvl1pPr>
              <a:defRPr sz="2400">
                <a:solidFill>
                  <a:schemeClr val="accent5">
                    <a:lumMod val="50000"/>
                  </a:schemeClr>
                </a:solidFill>
                <a:latin typeface="微软雅黑" panose="020B0503020204020204" charset="-122"/>
                <a:ea typeface="微软雅黑" panose="020B0503020204020204" charset="-122"/>
                <a:cs typeface="微软雅黑" panose="020B0503020204020204" charset="-122"/>
              </a:defRPr>
            </a:lvl1pPr>
          </a:lstStyle>
          <a:p>
            <a:r>
              <a:rPr lang="zh-CN" altLang="en-US" dirty="0"/>
              <a:t>单击此处编辑母版标题样式</a:t>
            </a:r>
            <a:endParaRPr lang="en-US" dirty="0"/>
          </a:p>
        </p:txBody>
      </p:sp>
    </p:spTree>
    <p:extLst>
      <p:ext uri="{BB962C8B-B14F-4D97-AF65-F5344CB8AC3E}">
        <p14:creationId xmlns:p14="http://schemas.microsoft.com/office/powerpoint/2010/main" val="40190460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48666" y="1355751"/>
            <a:ext cx="11294669" cy="4821213"/>
          </a:xfrm>
          <a:prstGeom prst="rect">
            <a:avLst/>
          </a:prstGeom>
        </p:spPr>
        <p:txBody>
          <a:bodyPr wrap="square">
            <a:normAutofit/>
          </a:bodyPr>
          <a:lstStyle>
            <a:lvl1pPr>
              <a:defRPr sz="2400" b="1"/>
            </a:lvl1pPr>
            <a:lvl2pPr>
              <a:defRPr sz="2000" b="1"/>
            </a:lvl2pPr>
            <a:lvl3pPr>
              <a:defRPr sz="2000" b="1"/>
            </a:lvl3pPr>
            <a:lvl4pPr>
              <a:defRPr sz="2000" b="1"/>
            </a:lvl4pPr>
            <a:lvl5pPr>
              <a:defRPr sz="2000" b="1"/>
            </a:lvl5pPr>
            <a:lvl6pPr marL="1885950" marR="0"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sz="2000" b="1"/>
            </a:lvl6pPr>
            <a:lvl7pPr>
              <a:defRPr sz="2000" b="1"/>
            </a:lvl7pPr>
            <a:lvl8pPr>
              <a:defRPr sz="2000" b="1"/>
            </a:lvl8pPr>
            <a:lvl9pPr>
              <a:defRPr sz="2000" b="1"/>
            </a:lvl9pPr>
          </a:lstStyle>
          <a:p>
            <a:pPr lvl="0"/>
            <a:r>
              <a:rPr lang="en-US" noProof="0" dirty="0"/>
              <a:t>First Level Content</a:t>
            </a:r>
          </a:p>
          <a:p>
            <a:pPr lvl="1"/>
            <a:r>
              <a:rPr lang="en-US" noProof="0" dirty="0"/>
              <a:t>Second Level Content</a:t>
            </a:r>
          </a:p>
          <a:p>
            <a:pPr lvl="2"/>
            <a:r>
              <a:rPr lang="en-US" noProof="0" dirty="0"/>
              <a:t>Third Level Content</a:t>
            </a:r>
          </a:p>
          <a:p>
            <a:pPr lvl="3"/>
            <a:r>
              <a:rPr lang="en-US" noProof="0" dirty="0"/>
              <a:t>Fourth Level Content</a:t>
            </a:r>
          </a:p>
          <a:p>
            <a:pPr lvl="4"/>
            <a:r>
              <a:rPr lang="en-US" noProof="0" dirty="0"/>
              <a:t>Fifth Level Content</a:t>
            </a:r>
          </a:p>
          <a:p>
            <a:pPr marL="1885950" marR="0" lvl="5" indent="-171450" algn="l" defTabSz="685800" rtl="0" eaLnBrk="1" fontAlgn="auto" latinLnBrk="0" hangingPunct="1">
              <a:lnSpc>
                <a:spcPct val="90000"/>
              </a:lnSpc>
              <a:spcBef>
                <a:spcPts val="375"/>
              </a:spcBef>
              <a:spcAft>
                <a:spcPts val="0"/>
              </a:spcAft>
              <a:buClrTx/>
              <a:buSzTx/>
              <a:buFont typeface="Arial" panose="020B0604020202020204" pitchFamily="34" charset="0"/>
              <a:buChar char="•"/>
              <a:tabLst/>
              <a:defRPr/>
            </a:pPr>
            <a:r>
              <a:rPr lang="en-US" noProof="0" dirty="0"/>
              <a:t>Sixth Level Content</a:t>
            </a:r>
          </a:p>
          <a:p>
            <a:pPr lvl="6"/>
            <a:r>
              <a:rPr lang="en-US" noProof="0" dirty="0"/>
              <a:t>Seventh Level Content</a:t>
            </a:r>
          </a:p>
          <a:p>
            <a:pPr lvl="7"/>
            <a:r>
              <a:rPr lang="en-US" noProof="0" dirty="0"/>
              <a:t>Eight Level Content</a:t>
            </a:r>
          </a:p>
          <a:p>
            <a:pPr lvl="8"/>
            <a:r>
              <a:rPr lang="en-US" noProof="0" dirty="0"/>
              <a:t>Ninth Level Content</a:t>
            </a:r>
          </a:p>
        </p:txBody>
      </p:sp>
      <p:sp>
        <p:nvSpPr>
          <p:cNvPr id="25" name="Title 24"/>
          <p:cNvSpPr>
            <a:spLocks noGrp="1"/>
          </p:cNvSpPr>
          <p:nvPr>
            <p:ph type="title" hasCustomPrompt="1"/>
          </p:nvPr>
        </p:nvSpPr>
        <p:spPr>
          <a:xfrm>
            <a:off x="181583" y="126792"/>
            <a:ext cx="11828835" cy="770536"/>
          </a:xfrm>
          <a:prstGeom prst="rect">
            <a:avLst/>
          </a:prstGeom>
        </p:spPr>
        <p:txBody>
          <a:bodyPr wrap="none" anchor="ctr" anchorCtr="0">
            <a:noAutofit/>
          </a:bodyPr>
          <a:lstStyle>
            <a:lvl1pPr>
              <a:defRPr b="1"/>
            </a:lvl1pPr>
          </a:lstStyle>
          <a:p>
            <a:r>
              <a:rPr lang="en-US" noProof="0" dirty="0"/>
              <a:t>Slide Title</a:t>
            </a:r>
          </a:p>
        </p:txBody>
      </p:sp>
      <p:sp>
        <p:nvSpPr>
          <p:cNvPr id="32" name="Date Placeholder 31"/>
          <p:cNvSpPr>
            <a:spLocks noGrp="1"/>
          </p:cNvSpPr>
          <p:nvPr>
            <p:ph type="dt" sz="half" idx="10"/>
          </p:nvPr>
        </p:nvSpPr>
        <p:spPr>
          <a:xfrm>
            <a:off x="448667" y="6356352"/>
            <a:ext cx="3132735" cy="365125"/>
          </a:xfrm>
          <a:prstGeom prst="rect">
            <a:avLst/>
          </a:prstGeom>
        </p:spPr>
        <p:txBody>
          <a:bodyPr anchor="b"/>
          <a:lstStyle>
            <a:lvl1pPr>
              <a:defRPr sz="1200"/>
            </a:lvl1pPr>
          </a:lstStyle>
          <a:p>
            <a:fld id="{72AE5766-550A-493E-ACCB-EFC2CE66B522}" type="datetime1">
              <a:rPr lang="en-US" altLang="zh-CN" noProof="1" smtClean="0"/>
              <a:t>9/6/2022</a:t>
            </a:fld>
            <a:endParaRPr lang="en-US" noProof="1"/>
          </a:p>
        </p:txBody>
      </p:sp>
      <p:sp>
        <p:nvSpPr>
          <p:cNvPr id="33" name="Footer Placeholder 32"/>
          <p:cNvSpPr>
            <a:spLocks noGrp="1"/>
          </p:cNvSpPr>
          <p:nvPr>
            <p:ph type="ftr" sz="quarter" idx="11"/>
          </p:nvPr>
        </p:nvSpPr>
        <p:spPr>
          <a:xfrm>
            <a:off x="4038600" y="6356352"/>
            <a:ext cx="4114800" cy="365125"/>
          </a:xfrm>
          <a:prstGeom prst="rect">
            <a:avLst/>
          </a:prstGeom>
        </p:spPr>
        <p:txBody>
          <a:bodyPr anchor="b"/>
          <a:lstStyle>
            <a:lvl1pPr algn="ctr">
              <a:defRPr sz="1200"/>
            </a:lvl1pPr>
          </a:lstStyle>
          <a:p>
            <a:r>
              <a:rPr lang="en-US" noProof="1"/>
              <a:t>SCTS &amp; CGCL</a:t>
            </a:r>
          </a:p>
        </p:txBody>
      </p:sp>
      <p:sp>
        <p:nvSpPr>
          <p:cNvPr id="34" name="Slide Number Placeholder 33"/>
          <p:cNvSpPr>
            <a:spLocks noGrp="1"/>
          </p:cNvSpPr>
          <p:nvPr>
            <p:ph type="sldNum" sz="quarter" idx="12"/>
          </p:nvPr>
        </p:nvSpPr>
        <p:spPr>
          <a:xfrm>
            <a:off x="8610601" y="6356352"/>
            <a:ext cx="3132735" cy="365125"/>
          </a:xfrm>
          <a:prstGeom prst="rect">
            <a:avLst/>
          </a:prstGeom>
        </p:spPr>
        <p:txBody>
          <a:bodyPr anchor="b"/>
          <a:lstStyle>
            <a:lvl1pPr algn="r">
              <a:defRPr sz="1200"/>
            </a:lvl1pPr>
          </a:lstStyle>
          <a:p>
            <a:fld id="{22DECF6A-13F7-418C-BBFC-95033FFCD5F1}" type="slidenum">
              <a:rPr lang="en-US" noProof="1" smtClean="0"/>
              <a:pPr/>
              <a:t>‹#›</a:t>
            </a:fld>
            <a:endParaRPr lang="en-US" noProof="1"/>
          </a:p>
        </p:txBody>
      </p:sp>
    </p:spTree>
    <p:extLst>
      <p:ext uri="{BB962C8B-B14F-4D97-AF65-F5344CB8AC3E}">
        <p14:creationId xmlns:p14="http://schemas.microsoft.com/office/powerpoint/2010/main" val="17351849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fld id="{C442688E-5A2C-457E-A779-8DEB010661D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37283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ln/>
        </p:spPr>
        <p:txBody>
          <a:bodyPr/>
          <a:lstStyle>
            <a:lvl1pPr>
              <a:defRPr/>
            </a:lvl1pPr>
          </a:lstStyle>
          <a:p>
            <a:fld id="{B55F9974-30AF-44C3-B3E2-9AF8258F3757}"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1913322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p:cNvSpPr>
            <a:spLocks noGrp="1" noChangeArrowheads="1"/>
          </p:cNvSpPr>
          <p:nvPr>
            <p:ph type="sldNum" sz="quarter" idx="10"/>
          </p:nvPr>
        </p:nvSpPr>
        <p:spPr>
          <a:ln/>
        </p:spPr>
        <p:txBody>
          <a:bodyPr/>
          <a:lstStyle>
            <a:lvl1pPr>
              <a:defRPr/>
            </a:lvl1pPr>
          </a:lstStyle>
          <a:p>
            <a:fld id="{B204EC0E-9956-4B6E-BF12-5DA4D05B17F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627023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ln/>
        </p:spPr>
        <p:txBody>
          <a:bodyPr/>
          <a:lstStyle>
            <a:lvl1pPr>
              <a:defRPr/>
            </a:lvl1pPr>
          </a:lstStyle>
          <a:p>
            <a:fld id="{A2A322FA-00C0-40AA-BE23-0785A1E5DE69}"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33749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fld id="{0F9CBA06-41E7-4CB6-8785-D08457C6DC1C}"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2556691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D7AB3FE8-DA25-4717-A851-DE27A795DDFF}"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476168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fld id="{04C9AE20-A50D-4D19-9D55-18CAD4635D2B}" type="slidenum">
              <a:rPr lang="en-US" altLang="en-US">
                <a:solidFill>
                  <a:srgbClr val="000000"/>
                </a:solidFill>
              </a:rPr>
              <a:pPr/>
              <a:t>‹#›</a:t>
            </a:fld>
            <a:endParaRPr lang="en-US" altLang="en-US">
              <a:solidFill>
                <a:srgbClr val="000000"/>
              </a:solidFill>
            </a:endParaRPr>
          </a:p>
        </p:txBody>
      </p:sp>
    </p:spTree>
    <p:extLst>
      <p:ext uri="{BB962C8B-B14F-4D97-AF65-F5344CB8AC3E}">
        <p14:creationId xmlns:p14="http://schemas.microsoft.com/office/powerpoint/2010/main" val="3033744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09600" y="277814"/>
            <a:ext cx="10972800" cy="113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609600" y="1600201"/>
            <a:ext cx="10972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84998" name="Rectangle 6"/>
          <p:cNvSpPr>
            <a:spLocks noGrp="1" noChangeArrowheads="1"/>
          </p:cNvSpPr>
          <p:nvPr>
            <p:ph type="sldNum" sz="quarter" idx="4"/>
          </p:nvPr>
        </p:nvSpPr>
        <p:spPr bwMode="auto">
          <a:xfrm>
            <a:off x="8737600" y="6243638"/>
            <a:ext cx="2844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Garamond" pitchFamily="18" charset="0"/>
              </a:defRPr>
            </a:lvl1pPr>
          </a:lstStyle>
          <a:p>
            <a:pPr defTabSz="457200"/>
            <a:fld id="{31AF2A7A-5F7F-444F-BE3B-A1DC0996C8A3}" type="slidenum">
              <a:rPr lang="en-US" altLang="en-US" smtClean="0">
                <a:solidFill>
                  <a:srgbClr val="000000"/>
                </a:solidFill>
              </a:rPr>
              <a:pPr defTabSz="457200"/>
              <a:t>‹#›</a:t>
            </a:fld>
            <a:endParaRPr lang="en-US" altLang="en-US">
              <a:solidFill>
                <a:srgbClr val="000000"/>
              </a:solidFill>
            </a:endParaRPr>
          </a:p>
        </p:txBody>
      </p:sp>
      <p:sp>
        <p:nvSpPr>
          <p:cNvPr id="1029" name="Freeform 7"/>
          <p:cNvSpPr>
            <a:spLocks noChangeArrowheads="1"/>
          </p:cNvSpPr>
          <p:nvPr/>
        </p:nvSpPr>
        <p:spPr bwMode="auto">
          <a:xfrm>
            <a:off x="508000" y="228600"/>
            <a:ext cx="10972800" cy="609600"/>
          </a:xfrm>
          <a:custGeom>
            <a:avLst/>
            <a:gdLst>
              <a:gd name="T0" fmla="*/ 0 w 1000"/>
              <a:gd name="T1" fmla="*/ 2147483647 h 1000"/>
              <a:gd name="T2" fmla="*/ 0 w 1000"/>
              <a:gd name="T3" fmla="*/ 0 h 1000"/>
              <a:gd name="T4" fmla="*/ 2147483647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1905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algn="l" defTabSz="457200"/>
            <a:endParaRPr lang="en-US">
              <a:solidFill>
                <a:srgbClr val="000000"/>
              </a:solidFill>
              <a:latin typeface="Arial" pitchFamily="34" charset="0"/>
            </a:endParaRPr>
          </a:p>
        </p:txBody>
      </p:sp>
      <p:sp>
        <p:nvSpPr>
          <p:cNvPr id="1030" name="Line 8"/>
          <p:cNvSpPr>
            <a:spLocks noChangeShapeType="1"/>
          </p:cNvSpPr>
          <p:nvPr/>
        </p:nvSpPr>
        <p:spPr bwMode="auto">
          <a:xfrm>
            <a:off x="609600" y="6172200"/>
            <a:ext cx="10972800" cy="0"/>
          </a:xfrm>
          <a:prstGeom prst="line">
            <a:avLst/>
          </a:prstGeom>
          <a:noFill/>
          <a:ln w="19050">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defTabSz="457200"/>
            <a:endParaRPr lang="en-US">
              <a:solidFill>
                <a:srgbClr val="000000"/>
              </a:solidFill>
              <a:latin typeface="Arial" pitchFamily="34" charset="0"/>
            </a:endParaRPr>
          </a:p>
        </p:txBody>
      </p:sp>
    </p:spTree>
    <p:extLst>
      <p:ext uri="{BB962C8B-B14F-4D97-AF65-F5344CB8AC3E}">
        <p14:creationId xmlns:p14="http://schemas.microsoft.com/office/powerpoint/2010/main" val="1412819395"/>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defRPr>
      </a:lvl2pPr>
      <a:lvl3pPr algn="l" rtl="0" eaLnBrk="0" fontAlgn="base" hangingPunct="0">
        <a:spcBef>
          <a:spcPct val="0"/>
        </a:spcBef>
        <a:spcAft>
          <a:spcPct val="0"/>
        </a:spcAft>
        <a:defRPr sz="4200">
          <a:solidFill>
            <a:schemeClr val="tx2"/>
          </a:solidFill>
          <a:latin typeface="Garamond" pitchFamily="18" charset="0"/>
        </a:defRPr>
      </a:lvl3pPr>
      <a:lvl4pPr algn="l" rtl="0" eaLnBrk="0" fontAlgn="base" hangingPunct="0">
        <a:spcBef>
          <a:spcPct val="0"/>
        </a:spcBef>
        <a:spcAft>
          <a:spcPct val="0"/>
        </a:spcAft>
        <a:defRPr sz="4200">
          <a:solidFill>
            <a:schemeClr val="tx2"/>
          </a:solidFill>
          <a:latin typeface="Garamond" pitchFamily="18" charset="0"/>
        </a:defRPr>
      </a:lvl4pPr>
      <a:lvl5pPr algn="l" rtl="0" eaLnBrk="0" fontAlgn="base" hangingPunct="0">
        <a:spcBef>
          <a:spcPct val="0"/>
        </a:spcBef>
        <a:spcAft>
          <a:spcPct val="0"/>
        </a:spcAft>
        <a:defRPr sz="4200">
          <a:solidFill>
            <a:schemeClr val="tx2"/>
          </a:solidFill>
          <a:latin typeface="Garamond" pitchFamily="18" charset="0"/>
        </a:defRPr>
      </a:lvl5pPr>
      <a:lvl6pPr marL="457200" algn="l" rtl="0" fontAlgn="base">
        <a:spcBef>
          <a:spcPct val="0"/>
        </a:spcBef>
        <a:spcAft>
          <a:spcPct val="0"/>
        </a:spcAft>
        <a:defRPr sz="4200">
          <a:solidFill>
            <a:schemeClr val="tx2"/>
          </a:solidFill>
          <a:latin typeface="Garamond" pitchFamily="18" charset="0"/>
        </a:defRPr>
      </a:lvl6pPr>
      <a:lvl7pPr marL="914400" algn="l" rtl="0" fontAlgn="base">
        <a:spcBef>
          <a:spcPct val="0"/>
        </a:spcBef>
        <a:spcAft>
          <a:spcPct val="0"/>
        </a:spcAft>
        <a:defRPr sz="4200">
          <a:solidFill>
            <a:schemeClr val="tx2"/>
          </a:solidFill>
          <a:latin typeface="Garamond" pitchFamily="18" charset="0"/>
        </a:defRPr>
      </a:lvl7pPr>
      <a:lvl8pPr marL="1371600" algn="l" rtl="0" fontAlgn="base">
        <a:spcBef>
          <a:spcPct val="0"/>
        </a:spcBef>
        <a:spcAft>
          <a:spcPct val="0"/>
        </a:spcAft>
        <a:defRPr sz="4200">
          <a:solidFill>
            <a:schemeClr val="tx2"/>
          </a:solidFill>
          <a:latin typeface="Garamond" pitchFamily="18" charset="0"/>
        </a:defRPr>
      </a:lvl8pPr>
      <a:lvl9pPr marL="1828800" algn="l" rtl="0" fontAlgn="base">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itchFamily="2" charset="2"/>
        <a:buChar char="q"/>
        <a:defRPr sz="2600">
          <a:solidFill>
            <a:schemeClr val="tx1"/>
          </a:solidFill>
          <a:latin typeface="+mn-lt"/>
        </a:defRPr>
      </a:lvl2pPr>
      <a:lvl3pPr marL="1022350" indent="-350838" algn="l" rtl="0" eaLnBrk="0" fontAlgn="base" hangingPunct="0">
        <a:spcBef>
          <a:spcPct val="20000"/>
        </a:spcBef>
        <a:spcAft>
          <a:spcPct val="0"/>
        </a:spcAft>
        <a:buClr>
          <a:schemeClr val="accent1"/>
        </a:buClr>
        <a:buSzPct val="65000"/>
        <a:buFont typeface="Wingdings" pitchFamily="2" charset="2"/>
        <a:buChar char="n"/>
        <a:defRPr sz="2200">
          <a:solidFill>
            <a:schemeClr val="tx1"/>
          </a:solidFill>
          <a:latin typeface="+mn-lt"/>
        </a:defRPr>
      </a:lvl3pPr>
      <a:lvl4pPr marL="1339850" indent="-315913" algn="l" rtl="0" eaLnBrk="0" fontAlgn="base" hangingPunct="0">
        <a:spcBef>
          <a:spcPct val="20000"/>
        </a:spcBef>
        <a:spcAft>
          <a:spcPct val="0"/>
        </a:spcAft>
        <a:buClr>
          <a:schemeClr val="accent2"/>
        </a:buClr>
        <a:buSzPct val="70000"/>
        <a:buFont typeface="Wingdings" pitchFamily="2" charset="2"/>
        <a:buChar char="q"/>
        <a:defRPr sz="2000">
          <a:solidFill>
            <a:schemeClr val="tx1"/>
          </a:solidFill>
          <a:latin typeface="+mn-lt"/>
        </a:defRPr>
      </a:lvl4pPr>
      <a:lvl5pPr marL="1681163" indent="-339725" algn="l" rtl="0" eaLnBrk="0" fontAlgn="base" hangingPunct="0">
        <a:spcBef>
          <a:spcPct val="20000"/>
        </a:spcBef>
        <a:spcAft>
          <a:spcPct val="0"/>
        </a:spcAft>
        <a:buClr>
          <a:schemeClr val="accent1"/>
        </a:buClr>
        <a:buSzPct val="75000"/>
        <a:buFont typeface="Wingdings" pitchFamily="2" charset="2"/>
        <a:buChar char="§"/>
        <a:defRPr sz="2000">
          <a:solidFill>
            <a:schemeClr val="tx1"/>
          </a:solidFill>
          <a:latin typeface="+mn-lt"/>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152400"/>
            <a:ext cx="10972800" cy="990600"/>
          </a:xfrm>
          <a:prstGeom prst="rect">
            <a:avLst/>
          </a:prstGeom>
        </p:spPr>
        <p:txBody>
          <a:bodyPr vert="horz" anchor="b" anchorCtr="0">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fld id="{4848584A-D1CF-4D04-A363-4A37E5850D07}" type="datetime1">
              <a:rPr lang="en-US" altLang="zh-CN" smtClean="0"/>
              <a:t>9/6/2022</a:t>
            </a:fld>
            <a:endParaRPr lang="en-US" dirty="0"/>
          </a:p>
        </p:txBody>
      </p:sp>
      <p:sp>
        <p:nvSpPr>
          <p:cNvPr id="3" name="页脚占位符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pPr>
              <a:defRPr/>
            </a:pPr>
            <a:r>
              <a:rPr lang="en-US" altLang="zh-CN"/>
              <a:t>SCTS &amp; CGCL</a:t>
            </a:r>
          </a:p>
        </p:txBody>
      </p:sp>
      <p:sp>
        <p:nvSpPr>
          <p:cNvPr id="23" name="灯片编号占位符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pPr>
              <a:defRPr/>
            </a:pPr>
            <a:fld id="{195E43BE-7641-46D6-88A5-11A39240FC56}" type="slidenum">
              <a:rPr lang="zh-CN" altLang="en-US" smtClean="0"/>
              <a:pPr>
                <a:defRPr/>
              </a:pPr>
              <a:t>‹#›</a:t>
            </a:fld>
            <a:endParaRPr lang="en-US" altLang="zh-CN"/>
          </a:p>
        </p:txBody>
      </p:sp>
      <p:sp>
        <p:nvSpPr>
          <p:cNvPr id="28" name="直接连接符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直接连接符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等腰三角形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 id="2147483768" r:id="rId12"/>
    <p:sldLayoutId id="2147483769" r:id="rId13"/>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hyperlink" Target="http://www.google.com.hk/imgres?imgurl=http://news.fudan.edu.cn/uploadfile/2012/1128/20121128120230787.jpg&amp;imgrefurl=http://www.fudan.edu.cn/fudannews/2012/1128/32151.html&amp;usg=__erYIPnG0e0_75d2ckJUE0YSZhh0=&amp;h=228&amp;w=500&amp;sz=66&amp;hl=zh-CN&amp;start=4&amp;zoom=1&amp;tbnid=cUm3Uyo6gk9vbM:&amp;tbnh=59&amp;tbnw=130&amp;ei=wAbEUJfxHc-ziQfrooDwCg&amp;prev=/search?q=%E5%A4%8D%E8%8A%AF&amp;num=10&amp;hl=zh-CN&amp;newwindow=1&amp;safe=strict&amp;tbo=d&amp;site=imghp&amp;tbm=isch&amp;itbs=1" TargetMode="Externa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hyperlink" Target="http://www.nvidia.cn/object/tesla_stories_Fluid_cn.html" TargetMode="External"/><Relationship Id="rId12"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7.jpeg"/><Relationship Id="rId11" Type="http://schemas.openxmlformats.org/officeDocument/2006/relationships/hyperlink" Target="http://www.nvidia.cn/object/tesla_stories_oil_gas_cn.html" TargetMode="External"/><Relationship Id="rId5" Type="http://schemas.openxmlformats.org/officeDocument/2006/relationships/hyperlink" Target="http://www.nvidia.cn/object/tesla_stories_finance_cn.html" TargetMode="External"/><Relationship Id="rId10" Type="http://schemas.openxmlformats.org/officeDocument/2006/relationships/image" Target="../media/image19.jpeg"/><Relationship Id="rId4" Type="http://schemas.openxmlformats.org/officeDocument/2006/relationships/image" Target="../media/image16.png"/><Relationship Id="rId9" Type="http://schemas.openxmlformats.org/officeDocument/2006/relationships/hyperlink" Target="http://www.nvidia.cn/object/tesla_stories_sciences_cn.html"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www.google.com.hk/imgres?imgurl=http://www.v3.co.uk/IMG/236/238236/arm-64-bit-architecture-logo-370x229.jpg?1351612631&amp;imgrefurl=http://www.v3.co.uk/v3-uk/news/2221075/arm-unveils-64bit-processors-for-servers-and-smartphones&amp;usg=__0s83NLyhxLZfAgKiZJXUBu5Wwq8=&amp;h=229&amp;w=370&amp;sz=18&amp;hl=zh-CN&amp;start=4&amp;zoom=1&amp;tbnid=fbCmTEaZAfGdlM:&amp;tbnh=76&amp;tbnw=122&amp;ei=fgfEUMv8B-yQiAfInoG4DA&amp;prev=/search?q=arm+64&amp;num=10&amp;hl=zh-CN&amp;newwindow=1&amp;safe=strict&amp;tbo=d&amp;site=imghp&amp;tbm=isch&amp;itbs=1" TargetMode="Externa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4.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3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chart" Target="../charts/chart3.xml"/><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chart" Target="../charts/chart2.xml"/><Relationship Id="rId5" Type="http://schemas.openxmlformats.org/officeDocument/2006/relationships/chart" Target="../charts/chart1.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hyperlink" Target="http://www.elecfans.com/tags/%E5%BE%B7%E5%B7%9E%E4%BB%AA%E5%99%A8/" TargetMode="Externa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chart" Target="../charts/chart5.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4.xml"/><Relationship Id="rId5" Type="http://schemas.openxmlformats.org/officeDocument/2006/relationships/image" Target="../media/image53.wmf"/><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diagramLayout" Target="../diagrams/layout2.xml"/><Relationship Id="rId18" Type="http://schemas.openxmlformats.org/officeDocument/2006/relationships/diagramLayout" Target="../diagrams/layout3.xml"/><Relationship Id="rId26" Type="http://schemas.openxmlformats.org/officeDocument/2006/relationships/image" Target="../media/image68.png"/><Relationship Id="rId3" Type="http://schemas.openxmlformats.org/officeDocument/2006/relationships/image" Target="../media/image55.png"/><Relationship Id="rId21" Type="http://schemas.microsoft.com/office/2007/relationships/diagramDrawing" Target="../diagrams/drawing3.xml"/><Relationship Id="rId7" Type="http://schemas.openxmlformats.org/officeDocument/2006/relationships/image" Target="../media/image59.png"/><Relationship Id="rId12" Type="http://schemas.openxmlformats.org/officeDocument/2006/relationships/diagramData" Target="../diagrams/data2.xml"/><Relationship Id="rId17" Type="http://schemas.openxmlformats.org/officeDocument/2006/relationships/diagramData" Target="../diagrams/data3.xml"/><Relationship Id="rId25" Type="http://schemas.openxmlformats.org/officeDocument/2006/relationships/image" Target="../media/image67.png"/><Relationship Id="rId2" Type="http://schemas.openxmlformats.org/officeDocument/2006/relationships/notesSlide" Target="../notesSlides/notesSlide23.xml"/><Relationship Id="rId16" Type="http://schemas.microsoft.com/office/2007/relationships/diagramDrawing" Target="../diagrams/drawing2.xml"/><Relationship Id="rId20" Type="http://schemas.openxmlformats.org/officeDocument/2006/relationships/diagramColors" Target="../diagrams/colors3.xml"/><Relationship Id="rId1" Type="http://schemas.openxmlformats.org/officeDocument/2006/relationships/slideLayout" Target="../slideLayouts/slideLayout18.xml"/><Relationship Id="rId6" Type="http://schemas.openxmlformats.org/officeDocument/2006/relationships/image" Target="../media/image58.png"/><Relationship Id="rId11" Type="http://schemas.openxmlformats.org/officeDocument/2006/relationships/image" Target="../media/image63.png"/><Relationship Id="rId24" Type="http://schemas.openxmlformats.org/officeDocument/2006/relationships/image" Target="../media/image66.png"/><Relationship Id="rId5" Type="http://schemas.openxmlformats.org/officeDocument/2006/relationships/image" Target="../media/image57.png"/><Relationship Id="rId15" Type="http://schemas.openxmlformats.org/officeDocument/2006/relationships/diagramColors" Target="../diagrams/colors2.xml"/><Relationship Id="rId23" Type="http://schemas.openxmlformats.org/officeDocument/2006/relationships/image" Target="../media/image65.png"/><Relationship Id="rId10" Type="http://schemas.openxmlformats.org/officeDocument/2006/relationships/image" Target="../media/image62.jpeg"/><Relationship Id="rId19" Type="http://schemas.openxmlformats.org/officeDocument/2006/relationships/diagramQuickStyle" Target="../diagrams/quickStyle3.xml"/><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diagramQuickStyle" Target="../diagrams/quickStyle2.xml"/><Relationship Id="rId22" Type="http://schemas.openxmlformats.org/officeDocument/2006/relationships/image" Target="../media/image64.png"/><Relationship Id="rId27"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19.xml"/><Relationship Id="rId4" Type="http://schemas.openxmlformats.org/officeDocument/2006/relationships/hyperlink" Target="https://en.wikipedia.org/wiki/Linpack" TargetMode="External"/></Relationships>
</file>

<file path=ppt/slides/_rels/slide4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jpeg"/><Relationship Id="rId1" Type="http://schemas.openxmlformats.org/officeDocument/2006/relationships/slideLayout" Target="../slideLayouts/slideLayout18.xml"/><Relationship Id="rId5" Type="http://schemas.openxmlformats.org/officeDocument/2006/relationships/image" Target="../media/image84.jpeg"/><Relationship Id="rId4" Type="http://schemas.openxmlformats.org/officeDocument/2006/relationships/image" Target="../media/image83.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notesSlide" Target="../notesSlides/notesSlide31.xml"/><Relationship Id="rId7" Type="http://schemas.openxmlformats.org/officeDocument/2006/relationships/oleObject" Target="../embeddings/oleObject2.bin"/><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image" Target="../media/image85.emf"/><Relationship Id="rId5" Type="http://schemas.openxmlformats.org/officeDocument/2006/relationships/oleObject" Target="../embeddings/oleObject1.bin"/><Relationship Id="rId4" Type="http://schemas.openxmlformats.org/officeDocument/2006/relationships/image" Target="../media/image87.jpeg"/></Relationships>
</file>

<file path=ppt/slides/_rels/slide53.xml.rels><?xml version="1.0" encoding="UTF-8" standalone="yes"?>
<Relationships xmlns="http://schemas.openxmlformats.org/package/2006/relationships"><Relationship Id="rId8" Type="http://schemas.openxmlformats.org/officeDocument/2006/relationships/image" Target="../media/image94.jpeg"/><Relationship Id="rId3" Type="http://schemas.openxmlformats.org/officeDocument/2006/relationships/image" Target="../media/image89.jpeg"/><Relationship Id="rId7" Type="http://schemas.openxmlformats.org/officeDocument/2006/relationships/image" Target="../media/image93.jpeg"/><Relationship Id="rId12" Type="http://schemas.openxmlformats.org/officeDocument/2006/relationships/image" Target="../media/image98.png"/><Relationship Id="rId2" Type="http://schemas.openxmlformats.org/officeDocument/2006/relationships/image" Target="../media/image88.jpeg"/><Relationship Id="rId1" Type="http://schemas.openxmlformats.org/officeDocument/2006/relationships/slideLayout" Target="../slideLayouts/slideLayout18.xml"/><Relationship Id="rId6" Type="http://schemas.openxmlformats.org/officeDocument/2006/relationships/image" Target="../media/image92.jpeg"/><Relationship Id="rId11" Type="http://schemas.openxmlformats.org/officeDocument/2006/relationships/image" Target="../media/image97.jpeg"/><Relationship Id="rId5" Type="http://schemas.openxmlformats.org/officeDocument/2006/relationships/image" Target="../media/image91.jpeg"/><Relationship Id="rId10" Type="http://schemas.openxmlformats.org/officeDocument/2006/relationships/image" Target="../media/image96.jpeg"/><Relationship Id="rId4" Type="http://schemas.openxmlformats.org/officeDocument/2006/relationships/image" Target="../media/image90.jpeg"/><Relationship Id="rId9" Type="http://schemas.openxmlformats.org/officeDocument/2006/relationships/image" Target="../media/image95.png"/></Relationships>
</file>

<file path=ppt/slides/_rels/slide54.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625600" y="3733800"/>
            <a:ext cx="9144000" cy="990600"/>
          </a:xfrm>
        </p:spPr>
        <p:txBody>
          <a:bodyPr>
            <a:normAutofit fontScale="90000"/>
          </a:bodyPr>
          <a:lstStyle/>
          <a:p>
            <a:pPr eaLnBrk="1" hangingPunct="1"/>
            <a:r>
              <a:rPr lang="zh-CN" altLang="en-US" sz="4400" b="1" dirty="0">
                <a:ea typeface="宋体" pitchFamily="2" charset="-122"/>
              </a:rPr>
              <a:t>并行程序设计</a:t>
            </a:r>
            <a:br>
              <a:rPr lang="en-US" altLang="zh-CN" sz="4400" b="1" dirty="0">
                <a:ea typeface="宋体" pitchFamily="2" charset="-122"/>
              </a:rPr>
            </a:br>
            <a:r>
              <a:rPr lang="en-US" altLang="zh-CN" sz="4400" b="1" dirty="0">
                <a:ea typeface="宋体" pitchFamily="2" charset="-122"/>
              </a:rPr>
              <a:t>Parallel Programming</a:t>
            </a:r>
            <a:br>
              <a:rPr lang="en-US" altLang="zh-CN" dirty="0">
                <a:ea typeface="宋体" pitchFamily="2" charset="-122"/>
              </a:rPr>
            </a:br>
            <a:endParaRPr lang="en-US" altLang="zh-CN" dirty="0">
              <a:ea typeface="宋体" pitchFamily="2" charset="-122"/>
            </a:endParaRPr>
          </a:p>
        </p:txBody>
      </p:sp>
      <p:sp>
        <p:nvSpPr>
          <p:cNvPr id="3075" name="Rectangle 3"/>
          <p:cNvSpPr>
            <a:spLocks noGrp="1" noChangeArrowheads="1"/>
          </p:cNvSpPr>
          <p:nvPr>
            <p:ph type="subTitle" idx="1"/>
          </p:nvPr>
        </p:nvSpPr>
        <p:spPr/>
        <p:txBody>
          <a:bodyPr>
            <a:normAutofit/>
          </a:bodyPr>
          <a:lstStyle/>
          <a:p>
            <a:pPr eaLnBrk="1" hangingPunct="1"/>
            <a:r>
              <a:rPr lang="zh-CN" altLang="en-US" sz="2800" dirty="0">
                <a:solidFill>
                  <a:srgbClr val="FF9933"/>
                </a:solidFill>
                <a:ea typeface="宋体" pitchFamily="2" charset="-122"/>
              </a:rPr>
              <a:t>袁平鹏</a:t>
            </a:r>
            <a:endParaRPr lang="en-US" altLang="zh-CN" sz="2800" dirty="0">
              <a:solidFill>
                <a:srgbClr val="FF9933"/>
              </a:solidFill>
              <a:ea typeface="宋体" pitchFamily="2" charset="-122"/>
            </a:endParaRPr>
          </a:p>
        </p:txBody>
      </p:sp>
      <p:sp>
        <p:nvSpPr>
          <p:cNvPr id="3" name="灯片编号占位符 2">
            <a:extLst>
              <a:ext uri="{FF2B5EF4-FFF2-40B4-BE49-F238E27FC236}">
                <a16:creationId xmlns:a16="http://schemas.microsoft.com/office/drawing/2014/main" id="{3226D9C1-D179-44ED-B73F-6030CFE1F54A}"/>
              </a:ext>
            </a:extLst>
          </p:cNvPr>
          <p:cNvSpPr>
            <a:spLocks noGrp="1"/>
          </p:cNvSpPr>
          <p:nvPr>
            <p:ph type="sldNum" sz="quarter" idx="12"/>
          </p:nvPr>
        </p:nvSpPr>
        <p:spPr/>
        <p:txBody>
          <a:bodyPr/>
          <a:lstStyle/>
          <a:p>
            <a:fld id="{6D22F896-40B5-4ADD-8801-0D06FADFA095}" type="slidenum">
              <a:rPr lang="en-US" smtClean="0"/>
              <a:pPr/>
              <a:t>1</a:t>
            </a:fld>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众核处理器已经成为处理器发展的趋势之一</a:t>
            </a:r>
          </a:p>
        </p:txBody>
      </p:sp>
      <p:sp>
        <p:nvSpPr>
          <p:cNvPr id="4" name="灯片编号占位符 3">
            <a:extLst>
              <a:ext uri="{FF2B5EF4-FFF2-40B4-BE49-F238E27FC236}">
                <a16:creationId xmlns:a16="http://schemas.microsoft.com/office/drawing/2014/main" id="{B18570D8-0A92-42F8-9739-899CDE1607A2}"/>
              </a:ext>
            </a:extLst>
          </p:cNvPr>
          <p:cNvSpPr>
            <a:spLocks noGrp="1"/>
          </p:cNvSpPr>
          <p:nvPr>
            <p:ph type="sldNum" sz="quarter" idx="12"/>
          </p:nvPr>
        </p:nvSpPr>
        <p:spPr/>
        <p:txBody>
          <a:bodyPr/>
          <a:lstStyle/>
          <a:p>
            <a:pPr>
              <a:defRPr/>
            </a:pPr>
            <a:fld id="{6A351363-8622-4F94-AF08-C4D4F2EA033E}" type="slidenum">
              <a:rPr lang="zh-CN" altLang="en-US" smtClean="0"/>
              <a:pPr>
                <a:defRPr/>
              </a:pPr>
              <a:t>10</a:t>
            </a:fld>
            <a:endParaRPr lang="en-US" altLang="zh-CN"/>
          </a:p>
        </p:txBody>
      </p:sp>
      <p:sp>
        <p:nvSpPr>
          <p:cNvPr id="41986" name="Rectangle 2"/>
          <p:cNvSpPr>
            <a:spLocks noChangeArrowheads="1"/>
          </p:cNvSpPr>
          <p:nvPr/>
        </p:nvSpPr>
        <p:spPr bwMode="auto">
          <a:xfrm>
            <a:off x="6003634" y="43934"/>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41985" name="图片 7"/>
          <p:cNvPicPr>
            <a:picLocks noChangeAspect="1" noChangeArrowheads="1"/>
          </p:cNvPicPr>
          <p:nvPr/>
        </p:nvPicPr>
        <p:blipFill>
          <a:blip r:embed="rId2" cstate="print"/>
          <a:srcRect/>
          <a:stretch>
            <a:fillRect/>
          </a:stretch>
        </p:blipFill>
        <p:spPr bwMode="auto">
          <a:xfrm>
            <a:off x="1524000" y="1320487"/>
            <a:ext cx="2614577" cy="1800200"/>
          </a:xfrm>
          <a:prstGeom prst="rect">
            <a:avLst/>
          </a:prstGeom>
          <a:noFill/>
        </p:spPr>
      </p:pic>
      <p:sp>
        <p:nvSpPr>
          <p:cNvPr id="8" name="TextBox 7"/>
          <p:cNvSpPr txBox="1"/>
          <p:nvPr/>
        </p:nvSpPr>
        <p:spPr>
          <a:xfrm>
            <a:off x="1451991" y="3192695"/>
            <a:ext cx="2520280" cy="369332"/>
          </a:xfrm>
          <a:prstGeom prst="rect">
            <a:avLst/>
          </a:prstGeom>
          <a:noFill/>
        </p:spPr>
        <p:txBody>
          <a:bodyPr wrap="square" rtlCol="0">
            <a:spAutoFit/>
          </a:bodyPr>
          <a:lstStyle/>
          <a:p>
            <a:r>
              <a:rPr lang="en-US" altLang="zh-CN" dirty="0" err="1"/>
              <a:t>Tilera</a:t>
            </a:r>
            <a:r>
              <a:rPr lang="en-US" altLang="zh-CN" dirty="0"/>
              <a:t> 64</a:t>
            </a:r>
            <a:r>
              <a:rPr lang="zh-CN" altLang="en-US" dirty="0"/>
              <a:t>核众核处理器</a:t>
            </a:r>
          </a:p>
        </p:txBody>
      </p:sp>
      <p:pic>
        <p:nvPicPr>
          <p:cNvPr id="9" name="图片 8"/>
          <p:cNvPicPr/>
          <p:nvPr/>
        </p:nvPicPr>
        <p:blipFill>
          <a:blip r:embed="rId3" cstate="print"/>
          <a:srcRect/>
          <a:stretch>
            <a:fillRect/>
          </a:stretch>
        </p:blipFill>
        <p:spPr bwMode="auto">
          <a:xfrm>
            <a:off x="4908375" y="1176471"/>
            <a:ext cx="2448272" cy="1944216"/>
          </a:xfrm>
          <a:prstGeom prst="rect">
            <a:avLst/>
          </a:prstGeom>
          <a:noFill/>
          <a:ln w="9525">
            <a:noFill/>
            <a:miter lim="800000"/>
            <a:headEnd/>
            <a:tailEnd/>
          </a:ln>
        </p:spPr>
      </p:pic>
      <p:sp>
        <p:nvSpPr>
          <p:cNvPr id="10" name="TextBox 9"/>
          <p:cNvSpPr txBox="1"/>
          <p:nvPr/>
        </p:nvSpPr>
        <p:spPr>
          <a:xfrm>
            <a:off x="4764359" y="3120688"/>
            <a:ext cx="3456384" cy="646331"/>
          </a:xfrm>
          <a:prstGeom prst="rect">
            <a:avLst/>
          </a:prstGeom>
          <a:noFill/>
        </p:spPr>
        <p:txBody>
          <a:bodyPr wrap="square" rtlCol="0">
            <a:spAutoFit/>
          </a:bodyPr>
          <a:lstStyle/>
          <a:p>
            <a:r>
              <a:rPr lang="en-US" altLang="zh-CN" dirty="0"/>
              <a:t>Intel SCC</a:t>
            </a:r>
            <a:r>
              <a:rPr lang="zh-CN" altLang="en-US" dirty="0"/>
              <a:t>众核处理器（</a:t>
            </a:r>
            <a:r>
              <a:rPr lang="en-US" altLang="zh-CN" dirty="0"/>
              <a:t>48 </a:t>
            </a:r>
            <a:r>
              <a:rPr lang="zh-CN" altLang="en-US" dirty="0"/>
              <a:t>核）</a:t>
            </a:r>
            <a:r>
              <a:rPr lang="en-US" altLang="zh-CN" dirty="0"/>
              <a:t>/PHI</a:t>
            </a:r>
            <a:r>
              <a:rPr lang="zh-CN" altLang="en-US" dirty="0"/>
              <a:t>（</a:t>
            </a:r>
            <a:r>
              <a:rPr lang="en-US" altLang="zh-CN" dirty="0"/>
              <a:t>60</a:t>
            </a:r>
            <a:r>
              <a:rPr lang="zh-CN" altLang="en-US" dirty="0"/>
              <a:t>核）</a:t>
            </a:r>
          </a:p>
        </p:txBody>
      </p:sp>
      <p:pic>
        <p:nvPicPr>
          <p:cNvPr id="55298" name="Picture 2" descr="http://www.loongson.cn/uploadfile/201106/20110615182159869.jpg"/>
          <p:cNvPicPr>
            <a:picLocks noChangeAspect="1" noChangeArrowheads="1"/>
          </p:cNvPicPr>
          <p:nvPr/>
        </p:nvPicPr>
        <p:blipFill>
          <a:blip r:embed="rId4" cstate="print"/>
          <a:srcRect/>
          <a:stretch>
            <a:fillRect/>
          </a:stretch>
        </p:blipFill>
        <p:spPr bwMode="auto">
          <a:xfrm>
            <a:off x="2028055" y="3840767"/>
            <a:ext cx="1321778" cy="1348086"/>
          </a:xfrm>
          <a:prstGeom prst="rect">
            <a:avLst/>
          </a:prstGeom>
          <a:noFill/>
        </p:spPr>
      </p:pic>
      <p:sp>
        <p:nvSpPr>
          <p:cNvPr id="12" name="TextBox 11"/>
          <p:cNvSpPr txBox="1"/>
          <p:nvPr/>
        </p:nvSpPr>
        <p:spPr>
          <a:xfrm>
            <a:off x="1235967" y="5280927"/>
            <a:ext cx="3024336" cy="369332"/>
          </a:xfrm>
          <a:prstGeom prst="rect">
            <a:avLst/>
          </a:prstGeom>
          <a:noFill/>
        </p:spPr>
        <p:txBody>
          <a:bodyPr wrap="square" rtlCol="0">
            <a:spAutoFit/>
          </a:bodyPr>
          <a:lstStyle/>
          <a:p>
            <a:pPr algn="ctr"/>
            <a:r>
              <a:rPr lang="zh-CN" altLang="en-US" dirty="0"/>
              <a:t>龙芯众核处理器（</a:t>
            </a:r>
            <a:r>
              <a:rPr lang="en-US" altLang="zh-CN" dirty="0"/>
              <a:t>64</a:t>
            </a:r>
            <a:r>
              <a:rPr lang="zh-CN" altLang="en-US" dirty="0"/>
              <a:t>核）</a:t>
            </a:r>
          </a:p>
        </p:txBody>
      </p:sp>
      <p:pic>
        <p:nvPicPr>
          <p:cNvPr id="55300" name="Picture 4" descr="http://t3.gstatic.com/images?q=tbn:ANd9GcQEu5JOurOwlg7c-0eApgjCwVqDkEZtxKFXARQEhnsTLq2egPOjQ9zK4pQ6">
            <a:hlinkClick r:id="rId5"/>
          </p:cNvPr>
          <p:cNvPicPr>
            <a:picLocks noChangeAspect="1" noChangeArrowheads="1"/>
          </p:cNvPicPr>
          <p:nvPr/>
        </p:nvPicPr>
        <p:blipFill>
          <a:blip r:embed="rId6" cstate="print"/>
          <a:srcRect/>
          <a:stretch>
            <a:fillRect/>
          </a:stretch>
        </p:blipFill>
        <p:spPr bwMode="auto">
          <a:xfrm>
            <a:off x="5052392" y="4056791"/>
            <a:ext cx="2379925" cy="1080120"/>
          </a:xfrm>
          <a:prstGeom prst="rect">
            <a:avLst/>
          </a:prstGeom>
          <a:noFill/>
        </p:spPr>
      </p:pic>
      <p:sp>
        <p:nvSpPr>
          <p:cNvPr id="13" name="TextBox 12"/>
          <p:cNvSpPr txBox="1"/>
          <p:nvPr/>
        </p:nvSpPr>
        <p:spPr>
          <a:xfrm>
            <a:off x="4692351" y="5280927"/>
            <a:ext cx="3744416" cy="369332"/>
          </a:xfrm>
          <a:prstGeom prst="rect">
            <a:avLst/>
          </a:prstGeom>
          <a:noFill/>
        </p:spPr>
        <p:txBody>
          <a:bodyPr wrap="square" rtlCol="0">
            <a:spAutoFit/>
          </a:bodyPr>
          <a:lstStyle/>
          <a:p>
            <a:r>
              <a:rPr lang="zh-CN" altLang="en-US" dirty="0"/>
              <a:t>复旦大学 “复芯”</a:t>
            </a:r>
            <a:r>
              <a:rPr lang="en-US" altLang="zh-CN" dirty="0"/>
              <a:t>24</a:t>
            </a:r>
            <a:r>
              <a:rPr lang="zh-CN" altLang="en-US" dirty="0"/>
              <a:t>核处理器</a:t>
            </a:r>
          </a:p>
        </p:txBody>
      </p:sp>
    </p:spTree>
    <p:extLst>
      <p:ext uri="{BB962C8B-B14F-4D97-AF65-F5344CB8AC3E}">
        <p14:creationId xmlns:p14="http://schemas.microsoft.com/office/powerpoint/2010/main" val="706073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C:\Documents and Settings\Taeweon\My Documents\KU\ESCA\teaching\com515_ACA\tile-gx-tiler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938" y="1905000"/>
            <a:ext cx="7316066"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itle 1"/>
          <p:cNvSpPr>
            <a:spLocks noGrp="1"/>
          </p:cNvSpPr>
          <p:nvPr>
            <p:ph type="title"/>
          </p:nvPr>
        </p:nvSpPr>
        <p:spPr/>
        <p:txBody>
          <a:bodyPr/>
          <a:lstStyle/>
          <a:p>
            <a:r>
              <a:rPr lang="en-US" dirty="0" err="1"/>
              <a:t>Tilera</a:t>
            </a:r>
            <a:r>
              <a:rPr lang="zh-CN" altLang="en-US" dirty="0"/>
              <a:t>的</a:t>
            </a:r>
            <a:r>
              <a:rPr lang="en-US" altLang="zh-CN" dirty="0"/>
              <a:t>TILE-Gx100 </a:t>
            </a:r>
            <a:r>
              <a:rPr lang="en-US" dirty="0"/>
              <a:t>100</a:t>
            </a:r>
            <a:r>
              <a:rPr lang="zh-CN" altLang="en-US" dirty="0"/>
              <a:t>核</a:t>
            </a:r>
            <a:r>
              <a:rPr lang="en-US" dirty="0"/>
              <a:t> (June 2011)</a:t>
            </a:r>
          </a:p>
        </p:txBody>
      </p:sp>
      <p:sp>
        <p:nvSpPr>
          <p:cNvPr id="2" name="灯片编号占位符 1">
            <a:extLst>
              <a:ext uri="{FF2B5EF4-FFF2-40B4-BE49-F238E27FC236}">
                <a16:creationId xmlns:a16="http://schemas.microsoft.com/office/drawing/2014/main" id="{3953F325-32EA-49B5-8975-FCD806DFCC6B}"/>
              </a:ext>
            </a:extLst>
          </p:cNvPr>
          <p:cNvSpPr>
            <a:spLocks noGrp="1"/>
          </p:cNvSpPr>
          <p:nvPr>
            <p:ph type="sldNum" sz="quarter" idx="12"/>
          </p:nvPr>
        </p:nvSpPr>
        <p:spPr/>
        <p:txBody>
          <a:bodyPr/>
          <a:lstStyle/>
          <a:p>
            <a:pPr>
              <a:defRPr/>
            </a:pPr>
            <a:fld id="{6A351363-8622-4F94-AF08-C4D4F2EA033E}" type="slidenum">
              <a:rPr lang="zh-CN" altLang="en-US" smtClean="0"/>
              <a:pPr>
                <a:defRPr/>
              </a:pPr>
              <a:t>11</a:t>
            </a:fld>
            <a:endParaRPr lang="en-US" altLang="zh-CN"/>
          </a:p>
        </p:txBody>
      </p:sp>
      <p:sp>
        <p:nvSpPr>
          <p:cNvPr id="3" name="Content Placeholder 2"/>
          <p:cNvSpPr>
            <a:spLocks noGrp="1"/>
          </p:cNvSpPr>
          <p:nvPr>
            <p:ph sz="quarter" idx="4294967295"/>
          </p:nvPr>
        </p:nvSpPr>
        <p:spPr>
          <a:xfrm>
            <a:off x="609600" y="1121157"/>
            <a:ext cx="8229600" cy="1012443"/>
          </a:xfrm>
          <a:prstGeom prst="rect">
            <a:avLst/>
          </a:prstGeom>
        </p:spPr>
        <p:txBody>
          <a:bodyPr>
            <a:normAutofit lnSpcReduction="10000"/>
          </a:bodyPr>
          <a:lstStyle/>
          <a:p>
            <a:pPr>
              <a:lnSpc>
                <a:spcPct val="120000"/>
              </a:lnSpc>
              <a:defRPr/>
            </a:pPr>
            <a:r>
              <a:rPr lang="en-US" dirty="0" err="1"/>
              <a:t>Tilera</a:t>
            </a:r>
            <a:r>
              <a:rPr lang="en-US" dirty="0"/>
              <a:t> </a:t>
            </a:r>
            <a:r>
              <a:rPr lang="zh-CN" altLang="en-US" dirty="0"/>
              <a:t>用于</a:t>
            </a:r>
            <a:r>
              <a:rPr lang="en-US" altLang="zh-CN" dirty="0"/>
              <a:t>Web</a:t>
            </a:r>
            <a:r>
              <a:rPr lang="zh-CN" altLang="en-US" dirty="0"/>
              <a:t>服务器</a:t>
            </a:r>
            <a:endParaRPr lang="en-US" dirty="0"/>
          </a:p>
          <a:p>
            <a:pPr lvl="1">
              <a:lnSpc>
                <a:spcPct val="120000"/>
              </a:lnSpc>
              <a:defRPr/>
            </a:pPr>
            <a:r>
              <a:rPr lang="en-US" dirty="0"/>
              <a:t>64-bit cores 1.5GHz</a:t>
            </a:r>
            <a:r>
              <a:rPr lang="zh-CN" altLang="en-US" dirty="0"/>
              <a:t>；用</a:t>
            </a:r>
            <a:r>
              <a:rPr lang="en-US" dirty="0"/>
              <a:t>40nm</a:t>
            </a:r>
            <a:r>
              <a:rPr lang="zh-CN" altLang="en-US" dirty="0"/>
              <a:t>技术制造</a:t>
            </a:r>
            <a:endParaRPr lang="en-US" dirty="0"/>
          </a:p>
        </p:txBody>
      </p:sp>
      <p:pic>
        <p:nvPicPr>
          <p:cNvPr id="6" name="Picture 2"/>
          <p:cNvPicPr>
            <a:picLocks noChangeAspect="1" noChangeArrowheads="1"/>
          </p:cNvPicPr>
          <p:nvPr/>
        </p:nvPicPr>
        <p:blipFill>
          <a:blip r:embed="rId3" cstate="print"/>
          <a:srcRect/>
          <a:stretch>
            <a:fillRect/>
          </a:stretch>
        </p:blipFill>
        <p:spPr bwMode="auto">
          <a:xfrm>
            <a:off x="9279462" y="457200"/>
            <a:ext cx="2133600" cy="2133600"/>
          </a:xfrm>
          <a:prstGeom prst="rect">
            <a:avLst/>
          </a:prstGeom>
          <a:noFill/>
          <a:ln w="9525">
            <a:noFill/>
            <a:miter lim="800000"/>
            <a:headEnd/>
            <a:tailEnd/>
          </a:ln>
        </p:spPr>
      </p:pic>
      <p:sp>
        <p:nvSpPr>
          <p:cNvPr id="8" name="文本框 7">
            <a:extLst>
              <a:ext uri="{FF2B5EF4-FFF2-40B4-BE49-F238E27FC236}">
                <a16:creationId xmlns:a16="http://schemas.microsoft.com/office/drawing/2014/main" id="{62C5FE38-EC3A-4D2B-9459-4A4031325A27}"/>
              </a:ext>
            </a:extLst>
          </p:cNvPr>
          <p:cNvSpPr txBox="1"/>
          <p:nvPr/>
        </p:nvSpPr>
        <p:spPr>
          <a:xfrm>
            <a:off x="8305800" y="3232914"/>
            <a:ext cx="3505200" cy="2862322"/>
          </a:xfrm>
          <a:prstGeom prst="rect">
            <a:avLst/>
          </a:prstGeom>
          <a:noFill/>
        </p:spPr>
        <p:txBody>
          <a:bodyPr wrap="square">
            <a:spAutoFit/>
          </a:bodyPr>
          <a:lstStyle/>
          <a:p>
            <a:pPr marL="285750" indent="-285750" algn="l">
              <a:buFont typeface="Wingdings" panose="05000000000000000000" pitchFamily="2" charset="2"/>
              <a:buChar char="l"/>
            </a:pPr>
            <a:r>
              <a:rPr lang="en-US" altLang="zh-CN" dirty="0"/>
              <a:t>1.5GHz per tile</a:t>
            </a:r>
          </a:p>
          <a:p>
            <a:pPr marL="285750" indent="-285750" algn="l">
              <a:buFont typeface="Wingdings" panose="05000000000000000000" pitchFamily="2" charset="2"/>
              <a:buChar char="l"/>
            </a:pPr>
            <a:r>
              <a:rPr lang="it-IT" altLang="zh-CN" dirty="0"/>
              <a:t>256K L2 cache per tile</a:t>
            </a:r>
          </a:p>
          <a:p>
            <a:pPr marL="285750" indent="-285750" algn="l">
              <a:buFont typeface="Wingdings" panose="05000000000000000000" pitchFamily="2" charset="2"/>
              <a:buChar char="l"/>
            </a:pPr>
            <a:r>
              <a:rPr lang="en-US" altLang="zh-CN" dirty="0">
                <a:solidFill>
                  <a:srgbClr val="C00000"/>
                </a:solidFill>
              </a:rPr>
              <a:t>750 billion operations per second</a:t>
            </a:r>
          </a:p>
          <a:p>
            <a:pPr marL="285750" indent="-285750" algn="l">
              <a:buFont typeface="Wingdings" panose="05000000000000000000" pitchFamily="2" charset="2"/>
              <a:buChar char="l"/>
            </a:pPr>
            <a:r>
              <a:rPr lang="en-US" altLang="zh-CN" dirty="0"/>
              <a:t>500 Gbps memory bandwidth</a:t>
            </a:r>
          </a:p>
          <a:p>
            <a:pPr marL="285750" indent="-285750" algn="l">
              <a:buFont typeface="Wingdings" panose="05000000000000000000" pitchFamily="2" charset="2"/>
              <a:buChar char="l"/>
            </a:pPr>
            <a:r>
              <a:rPr lang="en-US" altLang="zh-CN" dirty="0">
                <a:solidFill>
                  <a:srgbClr val="C00000"/>
                </a:solidFill>
              </a:rPr>
              <a:t>200 </a:t>
            </a:r>
            <a:r>
              <a:rPr lang="en-US" altLang="zh-CN" dirty="0" err="1">
                <a:solidFill>
                  <a:srgbClr val="C00000"/>
                </a:solidFill>
              </a:rPr>
              <a:t>Tbps</a:t>
            </a:r>
            <a:r>
              <a:rPr lang="en-US" altLang="zh-CN" dirty="0">
                <a:solidFill>
                  <a:srgbClr val="C00000"/>
                </a:solidFill>
              </a:rPr>
              <a:t> of on-chip mesh interconnect </a:t>
            </a:r>
            <a:r>
              <a:rPr lang="en-US" altLang="zh-CN" dirty="0"/>
              <a:t>(</a:t>
            </a:r>
            <a:r>
              <a:rPr lang="en-US" altLang="zh-CN" dirty="0" err="1"/>
              <a:t>iMesh</a:t>
            </a:r>
            <a:r>
              <a:rPr lang="en-US" altLang="zh-CN" dirty="0"/>
              <a:t>)</a:t>
            </a:r>
          </a:p>
          <a:p>
            <a:pPr marL="742950" lvl="1" indent="-285750" algn="l">
              <a:buFont typeface="Wingdings" panose="05000000000000000000" pitchFamily="2" charset="2"/>
              <a:buChar char="l"/>
            </a:pPr>
            <a:r>
              <a:rPr lang="en-US" altLang="zh-CN" dirty="0"/>
              <a:t>"Think of it as the Internet on a chip“    - Bob </a:t>
            </a:r>
            <a:r>
              <a:rPr lang="en-US" altLang="zh-CN" dirty="0" err="1"/>
              <a:t>Doud</a:t>
            </a:r>
            <a:endParaRPr lang="en-US" altLang="zh-CN" dirty="0"/>
          </a:p>
        </p:txBody>
      </p:sp>
    </p:spTree>
    <p:extLst>
      <p:ext uri="{BB962C8B-B14F-4D97-AF65-F5344CB8AC3E}">
        <p14:creationId xmlns:p14="http://schemas.microsoft.com/office/powerpoint/2010/main" val="8795878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CPU+MIC</a:t>
            </a:r>
            <a:r>
              <a:rPr lang="zh-CN" altLang="en-US" dirty="0"/>
              <a:t>架构</a:t>
            </a:r>
          </a:p>
        </p:txBody>
      </p:sp>
      <p:sp>
        <p:nvSpPr>
          <p:cNvPr id="3" name="内容占位符 2"/>
          <p:cNvSpPr>
            <a:spLocks noGrp="1"/>
          </p:cNvSpPr>
          <p:nvPr>
            <p:ph sz="quarter" idx="1"/>
          </p:nvPr>
        </p:nvSpPr>
        <p:spPr>
          <a:xfrm>
            <a:off x="1219200" y="1249976"/>
            <a:ext cx="3962400" cy="5215304"/>
          </a:xfrm>
        </p:spPr>
        <p:txBody>
          <a:bodyPr>
            <a:normAutofit/>
          </a:bodyPr>
          <a:lstStyle/>
          <a:p>
            <a:r>
              <a:rPr lang="en-US" altLang="zh-CN" dirty="0"/>
              <a:t>CPU+MIC</a:t>
            </a:r>
            <a:r>
              <a:rPr lang="zh-CN" altLang="en-US" dirty="0"/>
              <a:t>：基于</a:t>
            </a:r>
            <a:r>
              <a:rPr lang="en-US" altLang="zh-CN" dirty="0"/>
              <a:t>X86</a:t>
            </a:r>
            <a:r>
              <a:rPr lang="zh-CN" altLang="en-US" dirty="0"/>
              <a:t>架构的异构模式</a:t>
            </a:r>
            <a:endParaRPr lang="en-US" altLang="zh-CN" dirty="0"/>
          </a:p>
          <a:p>
            <a:pPr lvl="1"/>
            <a:r>
              <a:rPr lang="zh-CN" altLang="en-US" dirty="0"/>
              <a:t>多核</a:t>
            </a:r>
            <a:r>
              <a:rPr lang="en-US" altLang="zh-CN" dirty="0"/>
              <a:t>X86+</a:t>
            </a:r>
            <a:r>
              <a:rPr lang="zh-CN" altLang="en-US" dirty="0"/>
              <a:t>众核</a:t>
            </a:r>
            <a:r>
              <a:rPr lang="en-US" altLang="zh-CN" dirty="0"/>
              <a:t>X86</a:t>
            </a:r>
          </a:p>
          <a:p>
            <a:r>
              <a:rPr lang="zh-CN" altLang="en-US" dirty="0"/>
              <a:t>高性能系统</a:t>
            </a:r>
            <a:endParaRPr lang="en-US" altLang="zh-CN" dirty="0"/>
          </a:p>
          <a:p>
            <a:pPr lvl="1"/>
            <a:r>
              <a:rPr lang="zh-CN" altLang="en-US" dirty="0"/>
              <a:t>一块</a:t>
            </a:r>
            <a:r>
              <a:rPr lang="en-US" altLang="zh-CN" dirty="0"/>
              <a:t>MIC</a:t>
            </a:r>
            <a:r>
              <a:rPr lang="zh-CN" altLang="en-US" dirty="0"/>
              <a:t>卡双精性能超过</a:t>
            </a:r>
            <a:r>
              <a:rPr lang="en-US" altLang="zh-CN" dirty="0"/>
              <a:t>1TFlops</a:t>
            </a:r>
          </a:p>
          <a:p>
            <a:r>
              <a:rPr lang="zh-CN" altLang="en-US" dirty="0"/>
              <a:t>高密度系统</a:t>
            </a:r>
            <a:endParaRPr lang="en-US" altLang="zh-CN" dirty="0"/>
          </a:p>
          <a:p>
            <a:pPr lvl="1"/>
            <a:r>
              <a:rPr lang="zh-CN" altLang="en-US" dirty="0"/>
              <a:t>节点可通过</a:t>
            </a:r>
            <a:r>
              <a:rPr lang="en-US" altLang="zh-CN" dirty="0"/>
              <a:t>PCIE</a:t>
            </a:r>
            <a:r>
              <a:rPr lang="zh-CN" altLang="en-US" dirty="0"/>
              <a:t>插多块</a:t>
            </a:r>
            <a:r>
              <a:rPr lang="en-US" altLang="zh-CN" dirty="0"/>
              <a:t>MIC</a:t>
            </a:r>
            <a:r>
              <a:rPr lang="zh-CN" altLang="en-US" dirty="0"/>
              <a:t>卡</a:t>
            </a:r>
            <a:endParaRPr lang="en-US" altLang="zh-CN" dirty="0"/>
          </a:p>
          <a:p>
            <a:r>
              <a:rPr lang="zh-CN" altLang="en-US" dirty="0"/>
              <a:t>弹性系统</a:t>
            </a:r>
            <a:endParaRPr lang="en-US" altLang="zh-CN" dirty="0"/>
          </a:p>
          <a:p>
            <a:pPr lvl="1"/>
            <a:r>
              <a:rPr lang="en-US" altLang="zh-CN" dirty="0"/>
              <a:t>MIC</a:t>
            </a:r>
            <a:r>
              <a:rPr lang="zh-CN" altLang="en-US" dirty="0"/>
              <a:t>作为协处理器</a:t>
            </a:r>
            <a:endParaRPr lang="en-US" altLang="zh-CN" dirty="0"/>
          </a:p>
          <a:p>
            <a:pPr lvl="1"/>
            <a:r>
              <a:rPr lang="en-US" altLang="zh-CN" dirty="0"/>
              <a:t>MIC</a:t>
            </a:r>
            <a:r>
              <a:rPr lang="zh-CN" altLang="en-US" dirty="0"/>
              <a:t>可作为节点</a:t>
            </a:r>
            <a:endParaRPr lang="en-US" altLang="zh-CN" dirty="0"/>
          </a:p>
          <a:p>
            <a:pPr lvl="1">
              <a:buNone/>
            </a:pPr>
            <a:endParaRPr lang="en-US" altLang="zh-CN" dirty="0"/>
          </a:p>
          <a:p>
            <a:pPr lvl="1"/>
            <a:endParaRPr lang="zh-CN" altLang="en-US" dirty="0"/>
          </a:p>
          <a:p>
            <a:pPr lvl="1"/>
            <a:endParaRPr lang="en-US" altLang="zh-CN" dirty="0"/>
          </a:p>
        </p:txBody>
      </p:sp>
      <p:pic>
        <p:nvPicPr>
          <p:cNvPr id="8" name="Picture 2"/>
          <p:cNvPicPr>
            <a:picLocks noChangeAspect="1" noChangeArrowheads="1"/>
          </p:cNvPicPr>
          <p:nvPr/>
        </p:nvPicPr>
        <p:blipFill>
          <a:blip r:embed="rId3" cstate="print"/>
          <a:srcRect/>
          <a:stretch>
            <a:fillRect/>
          </a:stretch>
        </p:blipFill>
        <p:spPr bwMode="auto">
          <a:xfrm>
            <a:off x="6063029" y="1172910"/>
            <a:ext cx="4147132" cy="2438416"/>
          </a:xfrm>
          <a:prstGeom prst="rect">
            <a:avLst/>
          </a:prstGeom>
          <a:noFill/>
          <a:ln w="9525">
            <a:noFill/>
            <a:miter lim="800000"/>
            <a:headEnd/>
            <a:tailEnd/>
          </a:ln>
          <a:effectLst/>
        </p:spPr>
      </p:pic>
      <p:pic>
        <p:nvPicPr>
          <p:cNvPr id="9" name="Picture 2"/>
          <p:cNvPicPr>
            <a:picLocks noChangeAspect="1" noChangeArrowheads="1"/>
          </p:cNvPicPr>
          <p:nvPr/>
        </p:nvPicPr>
        <p:blipFill>
          <a:blip r:embed="rId4" cstate="print"/>
          <a:srcRect/>
          <a:stretch>
            <a:fillRect/>
          </a:stretch>
        </p:blipFill>
        <p:spPr bwMode="auto">
          <a:xfrm>
            <a:off x="6030057" y="3690565"/>
            <a:ext cx="4213076" cy="2743939"/>
          </a:xfrm>
          <a:prstGeom prst="rect">
            <a:avLst/>
          </a:prstGeom>
          <a:noFill/>
          <a:ln w="9525">
            <a:noFill/>
            <a:miter lim="800000"/>
            <a:headEnd/>
            <a:tailEnd/>
          </a:ln>
          <a:effectLst/>
        </p:spPr>
      </p:pic>
      <p:sp>
        <p:nvSpPr>
          <p:cNvPr id="5" name="灯片编号占位符 4">
            <a:extLst>
              <a:ext uri="{FF2B5EF4-FFF2-40B4-BE49-F238E27FC236}">
                <a16:creationId xmlns:a16="http://schemas.microsoft.com/office/drawing/2014/main" id="{514D2B17-A4F3-4DF1-908C-B3180739B3D0}"/>
              </a:ext>
            </a:extLst>
          </p:cNvPr>
          <p:cNvSpPr>
            <a:spLocks noGrp="1"/>
          </p:cNvSpPr>
          <p:nvPr>
            <p:ph type="sldNum" sz="quarter" idx="12"/>
          </p:nvPr>
        </p:nvSpPr>
        <p:spPr/>
        <p:txBody>
          <a:bodyPr/>
          <a:lstStyle/>
          <a:p>
            <a:pPr>
              <a:defRPr/>
            </a:pPr>
            <a:fld id="{6A351363-8622-4F94-AF08-C4D4F2EA033E}" type="slidenum">
              <a:rPr lang="zh-CN" altLang="en-US" smtClean="0"/>
              <a:pPr>
                <a:defRPr/>
              </a:pPr>
              <a:t>12</a:t>
            </a:fld>
            <a:endParaRPr lang="en-US" altLang="zh-CN"/>
          </a:p>
        </p:txBody>
      </p:sp>
    </p:spTree>
    <p:extLst>
      <p:ext uri="{BB962C8B-B14F-4D97-AF65-F5344CB8AC3E}">
        <p14:creationId xmlns:p14="http://schemas.microsoft.com/office/powerpoint/2010/main" val="24869420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CPU+MIC</a:t>
            </a:r>
            <a:r>
              <a:rPr lang="zh-CN" altLang="en-US" dirty="0"/>
              <a:t>架构</a:t>
            </a:r>
          </a:p>
        </p:txBody>
      </p:sp>
      <p:sp>
        <p:nvSpPr>
          <p:cNvPr id="3" name="内容占位符 2"/>
          <p:cNvSpPr>
            <a:spLocks noGrp="1"/>
          </p:cNvSpPr>
          <p:nvPr>
            <p:ph sz="quarter" idx="1"/>
          </p:nvPr>
        </p:nvSpPr>
        <p:spPr>
          <a:xfrm>
            <a:off x="750923" y="1219200"/>
            <a:ext cx="5686508" cy="5410200"/>
          </a:xfrm>
        </p:spPr>
        <p:txBody>
          <a:bodyPr>
            <a:normAutofit fontScale="92500"/>
          </a:bodyPr>
          <a:lstStyle/>
          <a:p>
            <a:r>
              <a:rPr lang="en-US" altLang="zh-CN" dirty="0"/>
              <a:t>CPU+MIC</a:t>
            </a:r>
            <a:r>
              <a:rPr lang="zh-CN" altLang="en-US" dirty="0"/>
              <a:t>：基于</a:t>
            </a:r>
            <a:r>
              <a:rPr lang="en-US" altLang="zh-CN" dirty="0"/>
              <a:t>X86</a:t>
            </a:r>
            <a:r>
              <a:rPr lang="zh-CN" altLang="en-US" dirty="0"/>
              <a:t>架构的异构模式</a:t>
            </a:r>
            <a:endParaRPr lang="en-US" altLang="zh-CN" dirty="0"/>
          </a:p>
          <a:p>
            <a:pPr lvl="1"/>
            <a:r>
              <a:rPr lang="zh-CN" altLang="en-US" dirty="0"/>
              <a:t>指令集：</a:t>
            </a:r>
            <a:r>
              <a:rPr lang="en-US" altLang="zh-CN" dirty="0"/>
              <a:t>X86+X86</a:t>
            </a:r>
            <a:r>
              <a:rPr lang="zh-CN" altLang="en-US" dirty="0"/>
              <a:t>扩展</a:t>
            </a:r>
            <a:endParaRPr lang="en-US" altLang="zh-CN" dirty="0"/>
          </a:p>
          <a:p>
            <a:pPr lvl="1"/>
            <a:r>
              <a:rPr lang="zh-CN" altLang="en-US" dirty="0"/>
              <a:t>利用已有</a:t>
            </a:r>
            <a:r>
              <a:rPr lang="en-US" altLang="zh-CN" dirty="0"/>
              <a:t>CPU</a:t>
            </a:r>
            <a:r>
              <a:rPr lang="zh-CN" altLang="en-US" dirty="0"/>
              <a:t>软件投资</a:t>
            </a:r>
            <a:endParaRPr lang="en-US" altLang="zh-CN" dirty="0"/>
          </a:p>
          <a:p>
            <a:r>
              <a:rPr lang="zh-CN" altLang="en-US" dirty="0"/>
              <a:t>易编程性</a:t>
            </a:r>
            <a:endParaRPr lang="en-US" altLang="zh-CN" dirty="0"/>
          </a:p>
          <a:p>
            <a:pPr lvl="1"/>
            <a:r>
              <a:rPr lang="zh-CN" altLang="en-US" dirty="0"/>
              <a:t>基于</a:t>
            </a:r>
            <a:r>
              <a:rPr lang="en-US" altLang="zh-CN" dirty="0"/>
              <a:t>X86</a:t>
            </a:r>
            <a:r>
              <a:rPr lang="zh-CN" altLang="en-US" dirty="0"/>
              <a:t>架构，符合工业编程习惯</a:t>
            </a:r>
            <a:endParaRPr lang="en-US" altLang="zh-CN" dirty="0"/>
          </a:p>
          <a:p>
            <a:pPr lvl="1"/>
            <a:r>
              <a:rPr lang="zh-CN" altLang="en-US" dirty="0"/>
              <a:t>可继承和重用原有</a:t>
            </a:r>
            <a:r>
              <a:rPr lang="en-US" altLang="zh-CN" dirty="0"/>
              <a:t>CPU</a:t>
            </a:r>
            <a:r>
              <a:rPr lang="zh-CN" altLang="en-US" dirty="0"/>
              <a:t>代码</a:t>
            </a:r>
            <a:endParaRPr lang="en-US" altLang="zh-CN" dirty="0"/>
          </a:p>
          <a:p>
            <a:r>
              <a:rPr lang="zh-CN" altLang="en-US" dirty="0"/>
              <a:t>应用宽泛性</a:t>
            </a:r>
            <a:endParaRPr lang="en-US" altLang="zh-CN" dirty="0"/>
          </a:p>
          <a:p>
            <a:pPr lvl="1"/>
            <a:r>
              <a:rPr lang="en-US" altLang="zh-CN" dirty="0"/>
              <a:t>MIC</a:t>
            </a:r>
            <a:r>
              <a:rPr lang="zh-CN" altLang="en-US" dirty="0"/>
              <a:t>对</a:t>
            </a:r>
            <a:r>
              <a:rPr lang="en-US" altLang="zh-CN" dirty="0"/>
              <a:t>CPU</a:t>
            </a:r>
            <a:r>
              <a:rPr lang="zh-CN" altLang="en-US" dirty="0"/>
              <a:t>实现应用扩展</a:t>
            </a:r>
            <a:endParaRPr lang="en-US" altLang="zh-CN" dirty="0"/>
          </a:p>
          <a:p>
            <a:pPr lvl="1"/>
            <a:r>
              <a:rPr lang="zh-CN" altLang="en-US" dirty="0"/>
              <a:t>生命科学、石油、金融、</a:t>
            </a:r>
            <a:r>
              <a:rPr lang="en-US" altLang="zh-CN" dirty="0"/>
              <a:t>CFD</a:t>
            </a:r>
            <a:r>
              <a:rPr lang="zh-CN" altLang="en-US" dirty="0"/>
              <a:t>、气象等</a:t>
            </a:r>
            <a:endParaRPr lang="en-US" altLang="zh-CN" dirty="0"/>
          </a:p>
          <a:p>
            <a:r>
              <a:rPr lang="zh-CN" altLang="en-US" dirty="0"/>
              <a:t>良好的生态环境</a:t>
            </a:r>
            <a:endParaRPr lang="en-US" altLang="zh-CN" dirty="0"/>
          </a:p>
          <a:p>
            <a:pPr lvl="1"/>
            <a:r>
              <a:rPr lang="zh-CN" altLang="en-US" dirty="0"/>
              <a:t>已有软件工具链和库支持</a:t>
            </a:r>
            <a:r>
              <a:rPr lang="en-US" altLang="zh-CN" dirty="0"/>
              <a:t>MIC</a:t>
            </a:r>
          </a:p>
          <a:p>
            <a:pPr lvl="1"/>
            <a:r>
              <a:rPr lang="en-US" altLang="zh-CN" dirty="0"/>
              <a:t>MIC</a:t>
            </a:r>
            <a:r>
              <a:rPr lang="zh-CN" altLang="en-US" dirty="0"/>
              <a:t>支持</a:t>
            </a:r>
            <a:r>
              <a:rPr lang="en-US" altLang="zh-CN" dirty="0"/>
              <a:t>TCP/IP</a:t>
            </a:r>
            <a:r>
              <a:rPr lang="zh-CN" altLang="en-US" dirty="0"/>
              <a:t>、</a:t>
            </a:r>
            <a:r>
              <a:rPr lang="en-US" altLang="zh-CN" dirty="0"/>
              <a:t>MPI</a:t>
            </a:r>
            <a:r>
              <a:rPr lang="zh-CN" altLang="en-US" dirty="0"/>
              <a:t>、</a:t>
            </a:r>
            <a:r>
              <a:rPr lang="en-US" altLang="zh-CN" dirty="0" err="1"/>
              <a:t>OpenMP</a:t>
            </a:r>
            <a:endParaRPr lang="en-US" altLang="zh-CN" dirty="0"/>
          </a:p>
          <a:p>
            <a:pPr lvl="1"/>
            <a:r>
              <a:rPr lang="en-US" altLang="zh-CN" dirty="0"/>
              <a:t>CPU</a:t>
            </a:r>
            <a:r>
              <a:rPr lang="zh-CN" altLang="en-US" dirty="0"/>
              <a:t>与</a:t>
            </a:r>
            <a:r>
              <a:rPr lang="en-US" altLang="zh-CN" dirty="0"/>
              <a:t>MIC</a:t>
            </a:r>
            <a:r>
              <a:rPr lang="zh-CN" altLang="en-US" dirty="0"/>
              <a:t>共用相同的编译器</a:t>
            </a:r>
            <a:endParaRPr lang="en-US" altLang="zh-CN" dirty="0"/>
          </a:p>
          <a:p>
            <a:pPr lvl="1"/>
            <a:endParaRPr lang="zh-CN" altLang="en-US" dirty="0"/>
          </a:p>
        </p:txBody>
      </p:sp>
      <p:pic>
        <p:nvPicPr>
          <p:cNvPr id="19" name="Picture 3"/>
          <p:cNvPicPr>
            <a:picLocks noChangeAspect="1" noChangeArrowheads="1"/>
          </p:cNvPicPr>
          <p:nvPr/>
        </p:nvPicPr>
        <p:blipFill>
          <a:blip r:embed="rId3" cstate="print"/>
          <a:srcRect/>
          <a:stretch>
            <a:fillRect/>
          </a:stretch>
        </p:blipFill>
        <p:spPr bwMode="auto">
          <a:xfrm>
            <a:off x="6635258" y="4851065"/>
            <a:ext cx="2703654" cy="1721209"/>
          </a:xfrm>
          <a:prstGeom prst="rect">
            <a:avLst/>
          </a:prstGeom>
          <a:noFill/>
          <a:ln w="9525">
            <a:noFill/>
            <a:miter lim="800000"/>
            <a:headEnd/>
            <a:tailEnd/>
          </a:ln>
          <a:effectLst/>
        </p:spPr>
      </p:pic>
      <p:pic>
        <p:nvPicPr>
          <p:cNvPr id="20" name="Picture 2"/>
          <p:cNvPicPr>
            <a:picLocks noChangeAspect="1" noChangeArrowheads="1"/>
          </p:cNvPicPr>
          <p:nvPr/>
        </p:nvPicPr>
        <p:blipFill>
          <a:blip r:embed="rId4" cstate="print"/>
          <a:srcRect/>
          <a:stretch>
            <a:fillRect/>
          </a:stretch>
        </p:blipFill>
        <p:spPr bwMode="auto">
          <a:xfrm>
            <a:off x="9404854" y="4857761"/>
            <a:ext cx="2329946" cy="1714512"/>
          </a:xfrm>
          <a:prstGeom prst="rect">
            <a:avLst/>
          </a:prstGeom>
          <a:noFill/>
          <a:ln w="9525">
            <a:noFill/>
            <a:miter lim="800000"/>
            <a:headEnd/>
            <a:tailEnd/>
          </a:ln>
          <a:effectLst/>
        </p:spPr>
      </p:pic>
      <p:pic>
        <p:nvPicPr>
          <p:cNvPr id="23" name="Picture 3" descr="http://www.nvidia.cn/docs/IO/43607/comp-finance-feature-cn.jpg">
            <a:hlinkClick r:id="rId5"/>
          </p:cNvPr>
          <p:cNvPicPr>
            <a:picLocks noChangeAspect="1" noChangeArrowheads="1"/>
          </p:cNvPicPr>
          <p:nvPr/>
        </p:nvPicPr>
        <p:blipFill>
          <a:blip r:embed="rId6" cstate="print"/>
          <a:srcRect/>
          <a:stretch>
            <a:fillRect/>
          </a:stretch>
        </p:blipFill>
        <p:spPr bwMode="auto">
          <a:xfrm>
            <a:off x="9503770" y="3286124"/>
            <a:ext cx="2077197" cy="1500198"/>
          </a:xfrm>
          <a:prstGeom prst="rect">
            <a:avLst/>
          </a:prstGeom>
          <a:noFill/>
        </p:spPr>
      </p:pic>
      <p:pic>
        <p:nvPicPr>
          <p:cNvPr id="24" name="Picture 4" descr="http://www.nvidia.cn/docs/IO/43607/comp-fluid-dynamics-feature-cn.jpg">
            <a:hlinkClick r:id="rId7"/>
          </p:cNvPr>
          <p:cNvPicPr>
            <a:picLocks noChangeAspect="1" noChangeArrowheads="1"/>
          </p:cNvPicPr>
          <p:nvPr/>
        </p:nvPicPr>
        <p:blipFill>
          <a:blip r:embed="rId8" cstate="print"/>
          <a:srcRect/>
          <a:stretch>
            <a:fillRect/>
          </a:stretch>
        </p:blipFill>
        <p:spPr bwMode="auto">
          <a:xfrm>
            <a:off x="9371883" y="1000108"/>
            <a:ext cx="2044226" cy="1450930"/>
          </a:xfrm>
          <a:prstGeom prst="rect">
            <a:avLst/>
          </a:prstGeom>
          <a:noFill/>
        </p:spPr>
      </p:pic>
      <p:pic>
        <p:nvPicPr>
          <p:cNvPr id="25" name="Picture 8" descr="http://www.nvidia.cn/docs/IO/43607/life-sciences-feature-cn.jpg">
            <a:hlinkClick r:id="rId9"/>
          </p:cNvPr>
          <p:cNvPicPr>
            <a:picLocks noChangeAspect="1" noChangeArrowheads="1"/>
          </p:cNvPicPr>
          <p:nvPr/>
        </p:nvPicPr>
        <p:blipFill>
          <a:blip r:embed="rId10" cstate="print"/>
          <a:srcRect/>
          <a:stretch>
            <a:fillRect/>
          </a:stretch>
        </p:blipFill>
        <p:spPr bwMode="auto">
          <a:xfrm>
            <a:off x="6855645" y="1022278"/>
            <a:ext cx="2186524" cy="1500198"/>
          </a:xfrm>
          <a:prstGeom prst="rect">
            <a:avLst/>
          </a:prstGeom>
          <a:noFill/>
        </p:spPr>
      </p:pic>
      <p:pic>
        <p:nvPicPr>
          <p:cNvPr id="26" name="Picture 9" descr="http://www.nvidia.cn/docs/IO/43607/oil-n-gas-feature-cn.jpg">
            <a:hlinkClick r:id="rId11"/>
          </p:cNvPr>
          <p:cNvPicPr>
            <a:picLocks noChangeAspect="1" noChangeArrowheads="1"/>
          </p:cNvPicPr>
          <p:nvPr/>
        </p:nvPicPr>
        <p:blipFill>
          <a:blip r:embed="rId12" cstate="print"/>
          <a:srcRect/>
          <a:stretch>
            <a:fillRect/>
          </a:stretch>
        </p:blipFill>
        <p:spPr bwMode="auto">
          <a:xfrm>
            <a:off x="6767145" y="3286124"/>
            <a:ext cx="2077197" cy="1500198"/>
          </a:xfrm>
          <a:prstGeom prst="rect">
            <a:avLst/>
          </a:prstGeom>
          <a:noFill/>
        </p:spPr>
      </p:pic>
      <p:pic>
        <p:nvPicPr>
          <p:cNvPr id="27" name="Picture 2"/>
          <p:cNvPicPr>
            <a:picLocks noChangeAspect="1" noChangeArrowheads="1"/>
          </p:cNvPicPr>
          <p:nvPr/>
        </p:nvPicPr>
        <p:blipFill>
          <a:blip r:embed="rId13" cstate="print"/>
          <a:srcRect/>
          <a:stretch>
            <a:fillRect/>
          </a:stretch>
        </p:blipFill>
        <p:spPr bwMode="auto">
          <a:xfrm>
            <a:off x="7748990" y="2308162"/>
            <a:ext cx="2216378" cy="1490776"/>
          </a:xfrm>
          <a:prstGeom prst="rect">
            <a:avLst/>
          </a:prstGeom>
          <a:noFill/>
          <a:ln w="9525">
            <a:noFill/>
            <a:miter lim="800000"/>
            <a:headEnd/>
            <a:tailEnd/>
          </a:ln>
          <a:effectLst/>
        </p:spPr>
      </p:pic>
      <p:sp>
        <p:nvSpPr>
          <p:cNvPr id="5" name="灯片编号占位符 4">
            <a:extLst>
              <a:ext uri="{FF2B5EF4-FFF2-40B4-BE49-F238E27FC236}">
                <a16:creationId xmlns:a16="http://schemas.microsoft.com/office/drawing/2014/main" id="{915DF41A-55C7-47E3-996D-AA34987BDA39}"/>
              </a:ext>
            </a:extLst>
          </p:cNvPr>
          <p:cNvSpPr>
            <a:spLocks noGrp="1"/>
          </p:cNvSpPr>
          <p:nvPr>
            <p:ph type="sldNum" sz="quarter" idx="12"/>
          </p:nvPr>
        </p:nvSpPr>
        <p:spPr/>
        <p:txBody>
          <a:bodyPr/>
          <a:lstStyle/>
          <a:p>
            <a:pPr>
              <a:defRPr/>
            </a:pPr>
            <a:fld id="{6A351363-8622-4F94-AF08-C4D4F2EA033E}" type="slidenum">
              <a:rPr lang="zh-CN" altLang="en-US" smtClean="0"/>
              <a:pPr>
                <a:defRPr/>
              </a:pPr>
              <a:t>13</a:t>
            </a:fld>
            <a:endParaRPr lang="en-US" altLang="zh-CN"/>
          </a:p>
        </p:txBody>
      </p:sp>
    </p:spTree>
    <p:extLst>
      <p:ext uri="{BB962C8B-B14F-4D97-AF65-F5344CB8AC3E}">
        <p14:creationId xmlns:p14="http://schemas.microsoft.com/office/powerpoint/2010/main" val="39476546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ARM</a:t>
            </a:r>
            <a:r>
              <a:rPr lang="zh-CN" altLang="en-US" dirty="0"/>
              <a:t>处理器进入服务器领域</a:t>
            </a:r>
            <a:r>
              <a:rPr lang="en-US" altLang="zh-CN" dirty="0"/>
              <a:t>-ARM V8 ARCH</a:t>
            </a:r>
            <a:endParaRPr lang="zh-CN" altLang="en-US" dirty="0"/>
          </a:p>
        </p:txBody>
      </p:sp>
      <p:sp>
        <p:nvSpPr>
          <p:cNvPr id="6" name="灯片编号占位符 5">
            <a:extLst>
              <a:ext uri="{FF2B5EF4-FFF2-40B4-BE49-F238E27FC236}">
                <a16:creationId xmlns:a16="http://schemas.microsoft.com/office/drawing/2014/main" id="{90039548-1ABA-4E03-B910-9A1FE6C06E0A}"/>
              </a:ext>
            </a:extLst>
          </p:cNvPr>
          <p:cNvSpPr>
            <a:spLocks noGrp="1"/>
          </p:cNvSpPr>
          <p:nvPr>
            <p:ph type="sldNum" sz="quarter" idx="12"/>
          </p:nvPr>
        </p:nvSpPr>
        <p:spPr/>
        <p:txBody>
          <a:bodyPr/>
          <a:lstStyle/>
          <a:p>
            <a:pPr>
              <a:defRPr/>
            </a:pPr>
            <a:fld id="{6A351363-8622-4F94-AF08-C4D4F2EA033E}" type="slidenum">
              <a:rPr lang="zh-CN" altLang="en-US" smtClean="0"/>
              <a:pPr>
                <a:defRPr/>
              </a:pPr>
              <a:t>14</a:t>
            </a:fld>
            <a:endParaRPr lang="en-US" altLang="zh-CN"/>
          </a:p>
        </p:txBody>
      </p:sp>
      <p:sp>
        <p:nvSpPr>
          <p:cNvPr id="4" name="TextBox 3"/>
          <p:cNvSpPr txBox="1"/>
          <p:nvPr/>
        </p:nvSpPr>
        <p:spPr>
          <a:xfrm>
            <a:off x="8813068" y="3735222"/>
            <a:ext cx="3090838" cy="2246769"/>
          </a:xfrm>
          <a:prstGeom prst="rect">
            <a:avLst/>
          </a:prstGeom>
          <a:noFill/>
        </p:spPr>
        <p:txBody>
          <a:bodyPr wrap="square" rtlCol="0">
            <a:spAutoFit/>
          </a:bodyPr>
          <a:lstStyle/>
          <a:p>
            <a:pPr algn="just"/>
            <a:r>
              <a:rPr lang="en-US" altLang="zh-CN" sz="2000" dirty="0"/>
              <a:t>APM</a:t>
            </a:r>
            <a:r>
              <a:rPr lang="zh-CN" altLang="en-US" sz="2000" dirty="0"/>
              <a:t>、</a:t>
            </a:r>
            <a:r>
              <a:rPr lang="en-US" altLang="zh-CN" sz="2000" dirty="0" err="1"/>
              <a:t>caxedal</a:t>
            </a:r>
            <a:r>
              <a:rPr lang="zh-CN" altLang="en-US" sz="2000" dirty="0"/>
              <a:t>、</a:t>
            </a:r>
            <a:r>
              <a:rPr lang="en-US" altLang="zh-CN" sz="2000" dirty="0"/>
              <a:t>Marvell</a:t>
            </a:r>
            <a:r>
              <a:rPr lang="zh-CN" altLang="en-US" sz="2000" dirty="0"/>
              <a:t>在</a:t>
            </a:r>
            <a:r>
              <a:rPr lang="en-US" altLang="zh-CN" sz="2000" dirty="0"/>
              <a:t>2013/2014</a:t>
            </a:r>
            <a:r>
              <a:rPr lang="zh-CN" altLang="en-US" sz="2000" dirty="0"/>
              <a:t>年均有推出</a:t>
            </a:r>
            <a:r>
              <a:rPr lang="en-US" altLang="zh-CN" sz="2000" dirty="0"/>
              <a:t>ARM 64</a:t>
            </a:r>
            <a:r>
              <a:rPr lang="zh-CN" altLang="en-US" sz="2000" dirty="0"/>
              <a:t>处理器的计划</a:t>
            </a:r>
            <a:endParaRPr lang="en-US" altLang="zh-CN" sz="2000" dirty="0"/>
          </a:p>
          <a:p>
            <a:pPr algn="just"/>
            <a:r>
              <a:rPr lang="en-US" altLang="zh-CN" sz="2000" dirty="0"/>
              <a:t>2012</a:t>
            </a:r>
            <a:r>
              <a:rPr lang="zh-CN" altLang="en-US" sz="2000" dirty="0"/>
              <a:t>年</a:t>
            </a:r>
            <a:r>
              <a:rPr lang="en-US" altLang="zh-CN" sz="2000" dirty="0"/>
              <a:t>10</a:t>
            </a:r>
            <a:r>
              <a:rPr lang="zh-CN" altLang="en-US" sz="2000" dirty="0"/>
              <a:t>月</a:t>
            </a:r>
            <a:r>
              <a:rPr lang="en-US" altLang="zh-CN" sz="2000" dirty="0"/>
              <a:t>31</a:t>
            </a:r>
            <a:r>
              <a:rPr lang="zh-CN" altLang="en-US" sz="2000" dirty="0"/>
              <a:t>日，华为成为</a:t>
            </a:r>
            <a:r>
              <a:rPr lang="en-US" altLang="zh-CN" sz="2000" dirty="0"/>
              <a:t>ARM 64</a:t>
            </a:r>
            <a:r>
              <a:rPr lang="zh-CN" altLang="en-US" sz="2000" dirty="0"/>
              <a:t>首批合作伙伴，推出基于</a:t>
            </a:r>
            <a:r>
              <a:rPr lang="en-US" altLang="zh-CN" sz="2000" dirty="0"/>
              <a:t>ARM64</a:t>
            </a:r>
            <a:r>
              <a:rPr lang="zh-CN" altLang="en-US" sz="2000" dirty="0"/>
              <a:t>的众核处理器</a:t>
            </a:r>
          </a:p>
        </p:txBody>
      </p:sp>
      <p:pic>
        <p:nvPicPr>
          <p:cNvPr id="5" name="Picture 6" descr="http://t2.gstatic.com/images?q=tbn:ANd9GcSn1-RCKkEvik_ee_otw_icCJQrRJbk_F-jidQoZKzmOfRyvuUish7byrk">
            <a:hlinkClick r:id="rId2"/>
          </p:cNvPr>
          <p:cNvPicPr>
            <a:picLocks noChangeAspect="1" noChangeArrowheads="1"/>
          </p:cNvPicPr>
          <p:nvPr/>
        </p:nvPicPr>
        <p:blipFill>
          <a:blip r:embed="rId3" cstate="print"/>
          <a:srcRect/>
          <a:stretch>
            <a:fillRect/>
          </a:stretch>
        </p:blipFill>
        <p:spPr bwMode="auto">
          <a:xfrm>
            <a:off x="8813067" y="1292689"/>
            <a:ext cx="792088" cy="493432"/>
          </a:xfrm>
          <a:prstGeom prst="rect">
            <a:avLst/>
          </a:prstGeom>
          <a:noFill/>
        </p:spPr>
      </p:pic>
      <p:pic>
        <p:nvPicPr>
          <p:cNvPr id="89090" name="Picture 2"/>
          <p:cNvPicPr>
            <a:picLocks noChangeAspect="1" noChangeArrowheads="1"/>
          </p:cNvPicPr>
          <p:nvPr/>
        </p:nvPicPr>
        <p:blipFill>
          <a:blip r:embed="rId4" cstate="print"/>
          <a:srcRect/>
          <a:stretch>
            <a:fillRect/>
          </a:stretch>
        </p:blipFill>
        <p:spPr bwMode="auto">
          <a:xfrm>
            <a:off x="806181" y="1212518"/>
            <a:ext cx="7913589" cy="5143832"/>
          </a:xfrm>
          <a:prstGeom prst="rect">
            <a:avLst/>
          </a:prstGeom>
          <a:noFill/>
          <a:ln w="9525">
            <a:noFill/>
            <a:miter lim="800000"/>
            <a:headEnd/>
            <a:tailEnd/>
          </a:ln>
        </p:spPr>
      </p:pic>
      <p:sp>
        <p:nvSpPr>
          <p:cNvPr id="7" name="TextBox 6"/>
          <p:cNvSpPr txBox="1"/>
          <p:nvPr/>
        </p:nvSpPr>
        <p:spPr>
          <a:xfrm>
            <a:off x="8813067" y="1905900"/>
            <a:ext cx="2499645" cy="1323439"/>
          </a:xfrm>
          <a:prstGeom prst="rect">
            <a:avLst/>
          </a:prstGeom>
          <a:noFill/>
        </p:spPr>
        <p:txBody>
          <a:bodyPr wrap="square" rtlCol="0">
            <a:spAutoFit/>
          </a:bodyPr>
          <a:lstStyle/>
          <a:p>
            <a:pPr algn="just"/>
            <a:r>
              <a:rPr lang="zh-CN" altLang="en-US" sz="2000" dirty="0"/>
              <a:t>主要特点：</a:t>
            </a:r>
            <a:endParaRPr lang="en-US" altLang="zh-CN" sz="2000" dirty="0"/>
          </a:p>
          <a:p>
            <a:pPr algn="just"/>
            <a:r>
              <a:rPr lang="en-US" altLang="zh-CN" sz="2000" dirty="0"/>
              <a:t>64</a:t>
            </a:r>
            <a:r>
              <a:rPr lang="zh-CN" altLang="en-US" sz="2000" dirty="0"/>
              <a:t>位</a:t>
            </a:r>
            <a:endParaRPr lang="en-US" altLang="zh-CN" sz="2000" dirty="0"/>
          </a:p>
          <a:p>
            <a:pPr algn="just"/>
            <a:r>
              <a:rPr lang="zh-CN" altLang="en-US" sz="2000" dirty="0"/>
              <a:t>大地址空间</a:t>
            </a:r>
            <a:endParaRPr lang="en-US" altLang="zh-CN" sz="2000" dirty="0"/>
          </a:p>
          <a:p>
            <a:pPr algn="just"/>
            <a:r>
              <a:rPr lang="zh-CN" altLang="en-US" sz="2000" dirty="0"/>
              <a:t>虚拟化</a:t>
            </a:r>
          </a:p>
        </p:txBody>
      </p:sp>
    </p:spTree>
    <p:extLst>
      <p:ext uri="{BB962C8B-B14F-4D97-AF65-F5344CB8AC3E}">
        <p14:creationId xmlns:p14="http://schemas.microsoft.com/office/powerpoint/2010/main" val="3896320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RISC-V</a:t>
            </a:r>
            <a:endParaRPr lang="zh-CN" altLang="en-US" dirty="0"/>
          </a:p>
        </p:txBody>
      </p:sp>
      <p:pic>
        <p:nvPicPr>
          <p:cNvPr id="18434" name="Picture 2" descr="https://imgsrc.baidu.com/baike/pic/item/fd039245d688d43fa56d04e8701ed21b0ff43be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229599"/>
            <a:ext cx="9296400" cy="5138145"/>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ttps://gss1.bdstatic.com/9vo3dSag_xI4khGkpoWK1HF6hhy/baike/w%3D268%3Bg%3D0/sign=d34add1bd83f8794d3ff4f28ea2069c9/023b5bb5c9ea15ce77dcdeaaba003af33a87b26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85727"/>
            <a:ext cx="2552700" cy="1695451"/>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3066E2A4-5998-484A-AA72-4ABA300E5787}"/>
              </a:ext>
            </a:extLst>
          </p:cNvPr>
          <p:cNvSpPr>
            <a:spLocks noGrp="1"/>
          </p:cNvSpPr>
          <p:nvPr>
            <p:ph type="sldNum" sz="quarter" idx="12"/>
          </p:nvPr>
        </p:nvSpPr>
        <p:spPr/>
        <p:txBody>
          <a:bodyPr/>
          <a:lstStyle/>
          <a:p>
            <a:pPr>
              <a:defRPr/>
            </a:pPr>
            <a:fld id="{6A351363-8622-4F94-AF08-C4D4F2EA033E}" type="slidenum">
              <a:rPr lang="zh-CN" altLang="en-US" smtClean="0"/>
              <a:pPr>
                <a:defRPr/>
              </a:pPr>
              <a:t>15</a:t>
            </a:fld>
            <a:endParaRPr lang="en-US" altLang="zh-CN"/>
          </a:p>
        </p:txBody>
      </p:sp>
    </p:spTree>
    <p:extLst>
      <p:ext uri="{BB962C8B-B14F-4D97-AF65-F5344CB8AC3E}">
        <p14:creationId xmlns:p14="http://schemas.microsoft.com/office/powerpoint/2010/main" val="2332116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其它新型处理器</a:t>
            </a:r>
          </a:p>
        </p:txBody>
      </p:sp>
      <p:graphicFrame>
        <p:nvGraphicFramePr>
          <p:cNvPr id="10" name="Content Placeholder 3"/>
          <p:cNvGraphicFramePr>
            <a:graphicFrameLocks noGrp="1"/>
          </p:cNvGraphicFramePr>
          <p:nvPr>
            <p:ph idx="4294967295"/>
            <p:extLst>
              <p:ext uri="{D42A27DB-BD31-4B8C-83A1-F6EECF244321}">
                <p14:modId xmlns:p14="http://schemas.microsoft.com/office/powerpoint/2010/main" val="298073825"/>
              </p:ext>
            </p:extLst>
          </p:nvPr>
        </p:nvGraphicFramePr>
        <p:xfrm>
          <a:off x="1447800" y="1905001"/>
          <a:ext cx="8686800" cy="36575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灯片编号占位符 1">
            <a:extLst>
              <a:ext uri="{FF2B5EF4-FFF2-40B4-BE49-F238E27FC236}">
                <a16:creationId xmlns:a16="http://schemas.microsoft.com/office/drawing/2014/main" id="{7B689CAE-F6A7-42AA-98FB-FDD8F5B4B80F}"/>
              </a:ext>
            </a:extLst>
          </p:cNvPr>
          <p:cNvSpPr>
            <a:spLocks noGrp="1"/>
          </p:cNvSpPr>
          <p:nvPr>
            <p:ph type="sldNum" sz="quarter" idx="12"/>
          </p:nvPr>
        </p:nvSpPr>
        <p:spPr/>
        <p:txBody>
          <a:bodyPr/>
          <a:lstStyle/>
          <a:p>
            <a:pPr>
              <a:defRPr/>
            </a:pPr>
            <a:fld id="{583DEA8B-54F5-4C01-8179-5128A4612E80}" type="slidenum">
              <a:rPr lang="zh-CN" altLang="en-US" smtClean="0"/>
              <a:pPr>
                <a:defRPr/>
              </a:pPr>
              <a:t>16</a:t>
            </a:fld>
            <a:endParaRPr lang="en-US" altLang="zh-CN"/>
          </a:p>
        </p:txBody>
      </p:sp>
    </p:spTree>
    <p:extLst>
      <p:ext uri="{BB962C8B-B14F-4D97-AF65-F5344CB8AC3E}">
        <p14:creationId xmlns:p14="http://schemas.microsoft.com/office/powerpoint/2010/main" val="23642213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xfrm>
            <a:off x="1748505" y="274263"/>
            <a:ext cx="8696418" cy="822789"/>
          </a:xfrm>
          <a:ln/>
        </p:spPr>
        <p:txBody>
          <a:bodyPr vert="horz" lIns="0" tIns="0" rIns="0" bIns="0" rtlCol="0" anchor="t" anchorCtr="0">
            <a:normAutofit/>
          </a:bodyPr>
          <a:lstStyle/>
          <a:p>
            <a:pPr>
              <a:lnSpc>
                <a:spcPct val="95000"/>
              </a:lnSpc>
              <a:tabLst>
                <a:tab pos="0" algn="l"/>
                <a:tab pos="822777" algn="l"/>
                <a:tab pos="1645554" algn="l"/>
                <a:tab pos="2468331" algn="l"/>
                <a:tab pos="3291108" algn="l"/>
                <a:tab pos="4113886" algn="l"/>
                <a:tab pos="4936663" algn="l"/>
                <a:tab pos="5759440" algn="l"/>
                <a:tab pos="6582217" algn="l"/>
                <a:tab pos="7404994" algn="l"/>
                <a:tab pos="8227771" algn="l"/>
                <a:tab pos="9050548" algn="l"/>
              </a:tabLst>
            </a:pPr>
            <a:r>
              <a:rPr lang="en-US" sz="3869" dirty="0">
                <a:latin typeface="Arial" panose="020B0604020202020204" pitchFamily="34" charset="0"/>
              </a:rPr>
              <a:t>GPU Architecture</a:t>
            </a:r>
          </a:p>
        </p:txBody>
      </p:sp>
      <p:pic>
        <p:nvPicPr>
          <p:cNvPr id="8" name="图片 7">
            <a:extLst>
              <a:ext uri="{FF2B5EF4-FFF2-40B4-BE49-F238E27FC236}">
                <a16:creationId xmlns:a16="http://schemas.microsoft.com/office/drawing/2014/main" id="{8517BC42-C45E-4448-AF13-2B3AF48B641D}"/>
              </a:ext>
            </a:extLst>
          </p:cNvPr>
          <p:cNvPicPr>
            <a:picLocks noChangeAspect="1"/>
          </p:cNvPicPr>
          <p:nvPr/>
        </p:nvPicPr>
        <p:blipFill>
          <a:blip r:embed="rId3"/>
          <a:stretch>
            <a:fillRect/>
          </a:stretch>
        </p:blipFill>
        <p:spPr>
          <a:xfrm>
            <a:off x="1747078" y="929723"/>
            <a:ext cx="7648509" cy="5918660"/>
          </a:xfrm>
          <a:prstGeom prst="rect">
            <a:avLst/>
          </a:prstGeom>
        </p:spPr>
      </p:pic>
      <p:pic>
        <p:nvPicPr>
          <p:cNvPr id="7" name="图片 6">
            <a:extLst>
              <a:ext uri="{FF2B5EF4-FFF2-40B4-BE49-F238E27FC236}">
                <a16:creationId xmlns:a16="http://schemas.microsoft.com/office/drawing/2014/main" id="{85E44EAA-547D-4C99-863D-6AC7A464440A}"/>
              </a:ext>
            </a:extLst>
          </p:cNvPr>
          <p:cNvPicPr>
            <a:picLocks noChangeAspect="1"/>
          </p:cNvPicPr>
          <p:nvPr/>
        </p:nvPicPr>
        <p:blipFill>
          <a:blip r:embed="rId4"/>
          <a:stretch>
            <a:fillRect/>
          </a:stretch>
        </p:blipFill>
        <p:spPr>
          <a:xfrm>
            <a:off x="1524000" y="-9617"/>
            <a:ext cx="6407102" cy="6858000"/>
          </a:xfrm>
          <a:prstGeom prst="rect">
            <a:avLst/>
          </a:prstGeom>
        </p:spPr>
      </p:pic>
      <p:pic>
        <p:nvPicPr>
          <p:cNvPr id="12" name="Picture 2" descr="http://uppic.fd.zol-img.com.cn/t_s500x2000/g5/M00/07/0D/ChMkJ1kb6ZqIIh0UAAVcuOR5taMAAcbAgI12SUABVzQ106.png">
            <a:extLst>
              <a:ext uri="{FF2B5EF4-FFF2-40B4-BE49-F238E27FC236}">
                <a16:creationId xmlns:a16="http://schemas.microsoft.com/office/drawing/2014/main" id="{A46A1CFC-53AD-4BF9-8D1C-8ADBA5BADC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1" y="40333"/>
            <a:ext cx="4708124" cy="6823587"/>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a:extLst>
              <a:ext uri="{FF2B5EF4-FFF2-40B4-BE49-F238E27FC236}">
                <a16:creationId xmlns:a16="http://schemas.microsoft.com/office/drawing/2014/main" id="{CA028296-B415-416C-B734-E3FE41EA58B3}"/>
              </a:ext>
            </a:extLst>
          </p:cNvPr>
          <p:cNvSpPr>
            <a:spLocks noGrp="1"/>
          </p:cNvSpPr>
          <p:nvPr>
            <p:ph type="sldNum" sz="quarter" idx="12"/>
          </p:nvPr>
        </p:nvSpPr>
        <p:spPr/>
        <p:txBody>
          <a:bodyPr/>
          <a:lstStyle/>
          <a:p>
            <a:pPr>
              <a:defRPr/>
            </a:pPr>
            <a:fld id="{6A351363-8622-4F94-AF08-C4D4F2EA033E}" type="slidenum">
              <a:rPr lang="zh-CN" altLang="en-US" smtClean="0"/>
              <a:pPr>
                <a:defRPr/>
              </a:pPr>
              <a:t>17</a:t>
            </a:fld>
            <a:endParaRPr lang="en-US" altLang="zh-CN"/>
          </a:p>
        </p:txBody>
      </p:sp>
    </p:spTree>
    <p:extLst>
      <p:ext uri="{BB962C8B-B14F-4D97-AF65-F5344CB8AC3E}">
        <p14:creationId xmlns:p14="http://schemas.microsoft.com/office/powerpoint/2010/main" val="227753620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ln/>
        </p:spPr>
        <p:txBody>
          <a:bodyPr vert="horz" lIns="0" tIns="0" rIns="0" bIns="0" rtlCol="0" anchor="t" anchorCtr="0">
            <a:normAutofit/>
          </a:bodyPr>
          <a:lstStyle/>
          <a:p>
            <a:pPr>
              <a:lnSpc>
                <a:spcPct val="95000"/>
              </a:lnSpc>
              <a:tabLst>
                <a:tab pos="0" algn="l"/>
                <a:tab pos="822777" algn="l"/>
                <a:tab pos="1645554" algn="l"/>
                <a:tab pos="2468331" algn="l"/>
                <a:tab pos="3291108" algn="l"/>
                <a:tab pos="4113886" algn="l"/>
                <a:tab pos="4936663" algn="l"/>
                <a:tab pos="5759440" algn="l"/>
                <a:tab pos="6582217" algn="l"/>
                <a:tab pos="7404994" algn="l"/>
                <a:tab pos="8227771" algn="l"/>
                <a:tab pos="9050548" algn="l"/>
              </a:tabLst>
            </a:pPr>
            <a:r>
              <a:rPr lang="en-US" sz="3869">
                <a:latin typeface="Arial" panose="020B0604020202020204" pitchFamily="34" charset="0"/>
              </a:rPr>
              <a:t>The Gap Between CPU and GPU</a:t>
            </a:r>
          </a:p>
        </p:txBody>
      </p:sp>
      <p:sp>
        <p:nvSpPr>
          <p:cNvPr id="3" name="灯片编号占位符 2">
            <a:extLst>
              <a:ext uri="{FF2B5EF4-FFF2-40B4-BE49-F238E27FC236}">
                <a16:creationId xmlns:a16="http://schemas.microsoft.com/office/drawing/2014/main" id="{F3F751A3-12ED-42EA-81DD-65272979DBC2}"/>
              </a:ext>
            </a:extLst>
          </p:cNvPr>
          <p:cNvSpPr>
            <a:spLocks noGrp="1"/>
          </p:cNvSpPr>
          <p:nvPr>
            <p:ph type="sldNum" sz="quarter" idx="12"/>
          </p:nvPr>
        </p:nvSpPr>
        <p:spPr/>
        <p:txBody>
          <a:bodyPr/>
          <a:lstStyle/>
          <a:p>
            <a:pPr>
              <a:defRPr/>
            </a:pPr>
            <a:fld id="{6A351363-8622-4F94-AF08-C4D4F2EA033E}" type="slidenum">
              <a:rPr lang="zh-CN" altLang="en-US" smtClean="0"/>
              <a:pPr>
                <a:defRPr/>
              </a:pPr>
              <a:t>18</a:t>
            </a:fld>
            <a:endParaRPr lang="en-US" altLang="zh-CN"/>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7089" y="1005631"/>
            <a:ext cx="9053531" cy="535669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39" name="Text Box 3"/>
          <p:cNvSpPr txBox="1">
            <a:spLocks noChangeArrowheads="1"/>
          </p:cNvSpPr>
          <p:nvPr/>
        </p:nvSpPr>
        <p:spPr bwMode="auto">
          <a:xfrm>
            <a:off x="1565665" y="6582308"/>
            <a:ext cx="4309641" cy="171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9pPr>
          </a:lstStyle>
          <a:p>
            <a:pPr>
              <a:lnSpc>
                <a:spcPct val="95000"/>
              </a:lnSpc>
            </a:pPr>
            <a:r>
              <a:rPr lang="en-US" sz="1170">
                <a:latin typeface="Arial" panose="020B0604020202020204" pitchFamily="34" charset="0"/>
              </a:rPr>
              <a:t>ref: </a:t>
            </a:r>
            <a:r>
              <a:rPr lang="en-US" sz="1170" u="sng">
                <a:solidFill>
                  <a:srgbClr val="0000FF"/>
                </a:solidFill>
                <a:latin typeface="Arial" panose="020B0604020202020204" pitchFamily="34" charset="0"/>
              </a:rPr>
              <a:t>Tesla GPU Computing Brochure</a:t>
            </a:r>
          </a:p>
        </p:txBody>
      </p:sp>
    </p:spTree>
    <p:extLst>
      <p:ext uri="{BB962C8B-B14F-4D97-AF65-F5344CB8AC3E}">
        <p14:creationId xmlns:p14="http://schemas.microsoft.com/office/powerpoint/2010/main" val="32927347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31BC68D-5C22-42BF-A9AE-9AF72F968AE1}"/>
              </a:ext>
            </a:extLst>
          </p:cNvPr>
          <p:cNvSpPr>
            <a:spLocks noGrp="1"/>
          </p:cNvSpPr>
          <p:nvPr>
            <p:ph type="title"/>
          </p:nvPr>
        </p:nvSpPr>
        <p:spPr/>
        <p:txBody>
          <a:bodyPr/>
          <a:lstStyle/>
          <a:p>
            <a:endParaRPr lang="zh-CN" altLang="en-US"/>
          </a:p>
        </p:txBody>
      </p:sp>
      <p:sp>
        <p:nvSpPr>
          <p:cNvPr id="7" name="灯片编号占位符 6">
            <a:extLst>
              <a:ext uri="{FF2B5EF4-FFF2-40B4-BE49-F238E27FC236}">
                <a16:creationId xmlns:a16="http://schemas.microsoft.com/office/drawing/2014/main" id="{1F99D666-B5F9-491C-A5F7-B93A39ADE233}"/>
              </a:ext>
            </a:extLst>
          </p:cNvPr>
          <p:cNvSpPr>
            <a:spLocks noGrp="1"/>
          </p:cNvSpPr>
          <p:nvPr>
            <p:ph type="sldNum" sz="quarter" idx="12"/>
          </p:nvPr>
        </p:nvSpPr>
        <p:spPr/>
        <p:txBody>
          <a:bodyPr/>
          <a:lstStyle/>
          <a:p>
            <a:pPr>
              <a:defRPr/>
            </a:pPr>
            <a:fld id="{6A351363-8622-4F94-AF08-C4D4F2EA033E}" type="slidenum">
              <a:rPr lang="zh-CN" altLang="en-US" smtClean="0"/>
              <a:pPr>
                <a:defRPr/>
              </a:pPr>
              <a:t>19</a:t>
            </a:fld>
            <a:endParaRPr lang="en-US" altLang="zh-CN"/>
          </a:p>
        </p:txBody>
      </p:sp>
      <p:pic>
        <p:nvPicPr>
          <p:cNvPr id="5" name="图片 4"/>
          <p:cNvPicPr>
            <a:picLocks noChangeAspect="1"/>
          </p:cNvPicPr>
          <p:nvPr/>
        </p:nvPicPr>
        <p:blipFill>
          <a:blip r:embed="rId3"/>
          <a:stretch>
            <a:fillRect/>
          </a:stretch>
        </p:blipFill>
        <p:spPr>
          <a:xfrm>
            <a:off x="1752600" y="149943"/>
            <a:ext cx="8805862" cy="6161763"/>
          </a:xfrm>
          <a:prstGeom prst="rect">
            <a:avLst/>
          </a:prstGeom>
        </p:spPr>
      </p:pic>
      <p:pic>
        <p:nvPicPr>
          <p:cNvPr id="11" name="Picture 2" descr="Third-Generation NVIDIA Tensor Core Technology">
            <a:extLst>
              <a:ext uri="{FF2B5EF4-FFF2-40B4-BE49-F238E27FC236}">
                <a16:creationId xmlns:a16="http://schemas.microsoft.com/office/drawing/2014/main" id="{24D2B72F-F150-40DC-BA31-A43526A9F0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9945" y="1370207"/>
            <a:ext cx="9207305"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72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ea typeface="宋体" pitchFamily="2" charset="-122"/>
              </a:rPr>
              <a:t>Parallel Programming</a:t>
            </a:r>
            <a:endParaRPr lang="en-US" dirty="0">
              <a:solidFill>
                <a:srgbClr val="FF0000"/>
              </a:solidFill>
            </a:endParaRPr>
          </a:p>
        </p:txBody>
      </p:sp>
      <p:sp>
        <p:nvSpPr>
          <p:cNvPr id="3" name="内容占位符 2"/>
          <p:cNvSpPr>
            <a:spLocks noGrp="1"/>
          </p:cNvSpPr>
          <p:nvPr>
            <p:ph sz="quarter" idx="1"/>
          </p:nvPr>
        </p:nvSpPr>
        <p:spPr/>
        <p:txBody>
          <a:bodyPr/>
          <a:lstStyle/>
          <a:p>
            <a:r>
              <a:rPr lang="en-US" altLang="zh-CN" sz="3200" dirty="0"/>
              <a:t>What: </a:t>
            </a:r>
            <a:r>
              <a:rPr lang="zh-CN" altLang="en-US" sz="3200" dirty="0"/>
              <a:t>定义</a:t>
            </a:r>
            <a:endParaRPr lang="en-US" altLang="zh-CN" sz="3200" dirty="0"/>
          </a:p>
          <a:p>
            <a:r>
              <a:rPr lang="en-US" sz="3200" dirty="0"/>
              <a:t>Why</a:t>
            </a:r>
          </a:p>
          <a:p>
            <a:r>
              <a:rPr lang="zh-CN" altLang="en-US" sz="3200" dirty="0"/>
              <a:t>授课计划</a:t>
            </a:r>
            <a:endParaRPr lang="en-US" sz="3200" dirty="0"/>
          </a:p>
          <a:p>
            <a:r>
              <a:rPr lang="zh-CN" altLang="en-US" sz="3200" dirty="0"/>
              <a:t>考试</a:t>
            </a:r>
            <a:endParaRPr lang="en-US" sz="3200" dirty="0"/>
          </a:p>
          <a:p>
            <a:endParaRPr lang="en-US" dirty="0"/>
          </a:p>
        </p:txBody>
      </p:sp>
      <p:sp>
        <p:nvSpPr>
          <p:cNvPr id="4" name="灯片编号占位符 3">
            <a:extLst>
              <a:ext uri="{FF2B5EF4-FFF2-40B4-BE49-F238E27FC236}">
                <a16:creationId xmlns:a16="http://schemas.microsoft.com/office/drawing/2014/main" id="{9288797B-8D6B-4758-A6AD-FE49865C399C}"/>
              </a:ext>
            </a:extLst>
          </p:cNvPr>
          <p:cNvSpPr>
            <a:spLocks noGrp="1"/>
          </p:cNvSpPr>
          <p:nvPr>
            <p:ph type="sldNum" sz="quarter" idx="12"/>
          </p:nvPr>
        </p:nvSpPr>
        <p:spPr/>
        <p:txBody>
          <a:bodyPr/>
          <a:lstStyle/>
          <a:p>
            <a:pPr>
              <a:defRPr/>
            </a:pPr>
            <a:fld id="{6A351363-8622-4F94-AF08-C4D4F2EA033E}" type="slidenum">
              <a:rPr lang="zh-CN" altLang="en-US" smtClean="0"/>
              <a:pPr>
                <a:defRPr/>
              </a:pPr>
              <a:t>2</a:t>
            </a:fld>
            <a:endParaRPr lang="en-US" altLang="zh-CN"/>
          </a:p>
        </p:txBody>
      </p:sp>
    </p:spTree>
    <p:extLst>
      <p:ext uri="{BB962C8B-B14F-4D97-AF65-F5344CB8AC3E}">
        <p14:creationId xmlns:p14="http://schemas.microsoft.com/office/powerpoint/2010/main" val="8394532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Application Specific Integrated Circuits (ASIC)</a:t>
            </a:r>
            <a:endParaRPr lang="zh-CN" altLang="en-US" dirty="0"/>
          </a:p>
        </p:txBody>
      </p:sp>
      <p:sp>
        <p:nvSpPr>
          <p:cNvPr id="14340" name="Rectangle 4"/>
          <p:cNvSpPr>
            <a:spLocks noGrp="1" noChangeArrowheads="1"/>
          </p:cNvSpPr>
          <p:nvPr>
            <p:ph sz="quarter" idx="1"/>
          </p:nvPr>
        </p:nvSpPr>
        <p:spPr>
          <a:noFill/>
          <a:ln/>
        </p:spPr>
        <p:txBody>
          <a:bodyPr/>
          <a:lstStyle/>
          <a:p>
            <a:pPr algn="l">
              <a:buFont typeface="Wingdings" panose="05000000000000000000" pitchFamily="2" charset="2"/>
              <a:buNone/>
            </a:pPr>
            <a:r>
              <a:rPr lang="en-US" altLang="zh-CN" sz="2800">
                <a:solidFill>
                  <a:schemeClr val="accent2"/>
                </a:solidFill>
                <a:latin typeface="Arial" panose="020B0604020202020204" pitchFamily="34" charset="0"/>
                <a:ea typeface="宋体" panose="02010600030101010101" pitchFamily="2" charset="-122"/>
              </a:rPr>
              <a:t>	</a:t>
            </a:r>
          </a:p>
          <a:p>
            <a:pPr lvl="2" algn="l">
              <a:buFont typeface="Wingdings" panose="05000000000000000000" pitchFamily="2" charset="2"/>
              <a:buChar char="v"/>
            </a:pPr>
            <a:endParaRPr lang="en-US" altLang="zh-CN">
              <a:solidFill>
                <a:schemeClr val="accent2"/>
              </a:solidFill>
              <a:latin typeface="Arial" panose="020B0604020202020204" pitchFamily="34" charset="0"/>
              <a:ea typeface="宋体" panose="02010600030101010101" pitchFamily="2" charset="-122"/>
            </a:endParaRPr>
          </a:p>
          <a:p>
            <a:pPr lvl="2" algn="l">
              <a:buFont typeface="Wingdings" panose="05000000000000000000" pitchFamily="2" charset="2"/>
              <a:buNone/>
            </a:pPr>
            <a:endParaRPr lang="en-US" altLang="zh-CN" sz="1600">
              <a:solidFill>
                <a:srgbClr val="CC0000"/>
              </a:solidFill>
              <a:latin typeface="Arial" panose="020B0604020202020204" pitchFamily="34" charset="0"/>
              <a:ea typeface="宋体" panose="02010600030101010101" pitchFamily="2" charset="-122"/>
            </a:endParaRPr>
          </a:p>
        </p:txBody>
      </p:sp>
      <p:pic>
        <p:nvPicPr>
          <p:cNvPr id="143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295400"/>
            <a:ext cx="8379228"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2" name="Text Box 6"/>
          <p:cNvSpPr txBox="1">
            <a:spLocks noChangeArrowheads="1"/>
          </p:cNvSpPr>
          <p:nvPr/>
        </p:nvSpPr>
        <p:spPr bwMode="auto">
          <a:xfrm>
            <a:off x="2416882" y="4953000"/>
            <a:ext cx="72010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宋体" panose="02010600030101010101" pitchFamily="2" charset="-122"/>
              </a:rPr>
              <a:t> Full-Custom ASICs: </a:t>
            </a:r>
            <a:r>
              <a:rPr lang="en-US" altLang="zh-CN" sz="1600">
                <a:solidFill>
                  <a:srgbClr val="CC0000"/>
                </a:solidFill>
                <a:ea typeface="宋体" panose="02010600030101010101" pitchFamily="2" charset="-122"/>
              </a:rPr>
              <a:t>Possibly all logic cells and all mask layers customized</a:t>
            </a:r>
            <a:endParaRPr lang="en-US" altLang="zh-CN" sz="2000">
              <a:ea typeface="宋体" panose="02010600030101010101" pitchFamily="2" charset="-122"/>
            </a:endParaRPr>
          </a:p>
        </p:txBody>
      </p:sp>
      <p:sp>
        <p:nvSpPr>
          <p:cNvPr id="14343" name="Text Box 7"/>
          <p:cNvSpPr txBox="1">
            <a:spLocks noChangeArrowheads="1"/>
          </p:cNvSpPr>
          <p:nvPr/>
        </p:nvSpPr>
        <p:spPr bwMode="auto">
          <a:xfrm>
            <a:off x="2395330" y="5486400"/>
            <a:ext cx="7390228"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ea typeface="宋体" panose="02010600030101010101" pitchFamily="2" charset="-122"/>
              </a:rPr>
              <a:t> Semi-Custom ASICs: </a:t>
            </a:r>
            <a:r>
              <a:rPr lang="en-US" altLang="zh-CN" sz="1600" dirty="0">
                <a:solidFill>
                  <a:srgbClr val="CC0000"/>
                </a:solidFill>
                <a:ea typeface="宋体" panose="02010600030101010101" pitchFamily="2" charset="-122"/>
              </a:rPr>
              <a:t>all logic cells are pre-designed and some (possibly all)</a:t>
            </a:r>
          </a:p>
          <a:p>
            <a:pPr>
              <a:buFontTx/>
              <a:buNone/>
            </a:pPr>
            <a:r>
              <a:rPr lang="en-US" altLang="zh-CN" sz="1600" dirty="0">
                <a:solidFill>
                  <a:srgbClr val="CC0000"/>
                </a:solidFill>
                <a:ea typeface="宋体" panose="02010600030101010101" pitchFamily="2" charset="-122"/>
              </a:rPr>
              <a:t>                                                         mask layers customized</a:t>
            </a:r>
          </a:p>
          <a:p>
            <a:pPr>
              <a:buFontTx/>
              <a:buNone/>
            </a:pPr>
            <a:endParaRPr lang="en-US" altLang="zh-CN" sz="2000" dirty="0">
              <a:ea typeface="宋体" panose="02010600030101010101" pitchFamily="2" charset="-122"/>
            </a:endParaRPr>
          </a:p>
        </p:txBody>
      </p:sp>
      <p:sp>
        <p:nvSpPr>
          <p:cNvPr id="3" name="灯片编号占位符 2">
            <a:extLst>
              <a:ext uri="{FF2B5EF4-FFF2-40B4-BE49-F238E27FC236}">
                <a16:creationId xmlns:a16="http://schemas.microsoft.com/office/drawing/2014/main" id="{9CC5D6C1-3648-4C84-8E3E-58CFC319A3A8}"/>
              </a:ext>
            </a:extLst>
          </p:cNvPr>
          <p:cNvSpPr>
            <a:spLocks noGrp="1"/>
          </p:cNvSpPr>
          <p:nvPr>
            <p:ph type="sldNum" sz="quarter" idx="12"/>
          </p:nvPr>
        </p:nvSpPr>
        <p:spPr/>
        <p:txBody>
          <a:bodyPr/>
          <a:lstStyle/>
          <a:p>
            <a:pPr>
              <a:defRPr/>
            </a:pPr>
            <a:fld id="{6A351363-8622-4F94-AF08-C4D4F2EA033E}" type="slidenum">
              <a:rPr lang="zh-CN" altLang="en-US" smtClean="0"/>
              <a:pPr>
                <a:defRPr/>
              </a:pPr>
              <a:t>20</a:t>
            </a:fld>
            <a:endParaRPr lang="en-US" altLang="zh-CN"/>
          </a:p>
        </p:txBody>
      </p:sp>
    </p:spTree>
    <p:extLst>
      <p:ext uri="{BB962C8B-B14F-4D97-AF65-F5344CB8AC3E}">
        <p14:creationId xmlns:p14="http://schemas.microsoft.com/office/powerpoint/2010/main" val="527832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5"/>
          <p:cNvSpPr>
            <a:spLocks noGrp="1" noChangeArrowheads="1"/>
          </p:cNvSpPr>
          <p:nvPr>
            <p:ph type="title"/>
          </p:nvPr>
        </p:nvSpPr>
        <p:spPr/>
        <p:txBody>
          <a:bodyPr/>
          <a:lstStyle/>
          <a:p>
            <a:pPr eaLnBrk="1" hangingPunct="1"/>
            <a:r>
              <a:rPr lang="zh-CN" altLang="en-US" dirty="0"/>
              <a:t>现场可编程门阵列</a:t>
            </a:r>
            <a:r>
              <a:rPr lang="en-US" altLang="zh-CN" dirty="0">
                <a:ea typeface="宋体" panose="02010600030101010101" pitchFamily="2" charset="-122"/>
              </a:rPr>
              <a:t>FPGA</a:t>
            </a:r>
          </a:p>
        </p:txBody>
      </p:sp>
      <p:sp>
        <p:nvSpPr>
          <p:cNvPr id="5" name="内容占位符 4"/>
          <p:cNvSpPr>
            <a:spLocks noGrp="1"/>
          </p:cNvSpPr>
          <p:nvPr>
            <p:ph sz="quarter" idx="2"/>
          </p:nvPr>
        </p:nvSpPr>
        <p:spPr>
          <a:xfrm>
            <a:off x="816864" y="1219200"/>
            <a:ext cx="10384536" cy="4937760"/>
          </a:xfrm>
        </p:spPr>
        <p:txBody>
          <a:bodyPr/>
          <a:lstStyle/>
          <a:p>
            <a:r>
              <a:rPr lang="en-US" altLang="zh-CN" dirty="0"/>
              <a:t>Field Programmable Gate Array</a:t>
            </a:r>
          </a:p>
          <a:p>
            <a:pPr lvl="1"/>
            <a:r>
              <a:rPr lang="en-US" altLang="zh-CN" dirty="0"/>
              <a:t>Configurable Logic blocks (CLB), interconnection resources, and I/O pads</a:t>
            </a:r>
            <a:endParaRPr lang="zh-CN" altLang="en-US" dirty="0"/>
          </a:p>
          <a:p>
            <a:endParaRPr lang="zh-CN" altLang="en-US" dirty="0"/>
          </a:p>
        </p:txBody>
      </p:sp>
      <p:pic>
        <p:nvPicPr>
          <p:cNvPr id="4" name="Picture 2" descr="FPGA Architecture"/>
          <p:cNvPicPr>
            <a:picLocks noChangeAspect="1" noChangeArrowheads="1"/>
          </p:cNvPicPr>
          <p:nvPr/>
        </p:nvPicPr>
        <p:blipFill>
          <a:blip r:embed="rId3" cstate="print"/>
          <a:srcRect/>
          <a:stretch>
            <a:fillRect/>
          </a:stretch>
        </p:blipFill>
        <p:spPr bwMode="auto">
          <a:xfrm>
            <a:off x="1524001" y="2686929"/>
            <a:ext cx="3378221" cy="3166169"/>
          </a:xfrm>
          <a:prstGeom prst="rect">
            <a:avLst/>
          </a:prstGeom>
          <a:noFill/>
        </p:spPr>
      </p:pic>
      <p:pic>
        <p:nvPicPr>
          <p:cNvPr id="8" name="Picture 3" descr="https://lh5.googleusercontent.com/z6TGwAgJLIjjLg6bCVuDZGilDKCaL29Nmm0slpvfzVriVbiHwRPrM1XATOQxTfoB2WoV3j1XanFx6JVAOELC0U6V7RLRWVzq3aovz0tFtP_LoRr_psrwDXhKrkE-F3hk3-CjczAbs4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6463" y="2895601"/>
            <a:ext cx="5629583" cy="2871465"/>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0029D254-BC06-4DA3-BB49-206BCE7F16F4}"/>
              </a:ext>
            </a:extLst>
          </p:cNvPr>
          <p:cNvSpPr>
            <a:spLocks noGrp="1"/>
          </p:cNvSpPr>
          <p:nvPr>
            <p:ph type="sldNum" sz="quarter" idx="12"/>
          </p:nvPr>
        </p:nvSpPr>
        <p:spPr/>
        <p:txBody>
          <a:bodyPr/>
          <a:lstStyle/>
          <a:p>
            <a:pPr>
              <a:defRPr/>
            </a:pPr>
            <a:fld id="{BD42BB15-426C-4748-99F9-A904B2702190}" type="slidenum">
              <a:rPr lang="zh-CN" altLang="en-US" smtClean="0"/>
              <a:pPr>
                <a:defRPr/>
              </a:pPr>
              <a:t>21</a:t>
            </a:fld>
            <a:endParaRPr lang="en-US" altLang="zh-CN"/>
          </a:p>
        </p:txBody>
      </p:sp>
    </p:spTree>
    <p:extLst>
      <p:ext uri="{BB962C8B-B14F-4D97-AF65-F5344CB8AC3E}">
        <p14:creationId xmlns:p14="http://schemas.microsoft.com/office/powerpoint/2010/main" val="3821246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内容占位符 3"/>
          <p:cNvSpPr>
            <a:spLocks noGrp="1"/>
          </p:cNvSpPr>
          <p:nvPr>
            <p:ph sz="quarter" idx="1"/>
          </p:nvPr>
        </p:nvSpPr>
        <p:spPr/>
        <p:txBody>
          <a:bodyPr/>
          <a:lstStyle/>
          <a:p>
            <a:endParaRPr lang="zh-CN" altLang="en-US"/>
          </a:p>
        </p:txBody>
      </p:sp>
      <p:pic>
        <p:nvPicPr>
          <p:cNvPr id="5" name="图片 4"/>
          <p:cNvPicPr>
            <a:picLocks noChangeAspect="1"/>
          </p:cNvPicPr>
          <p:nvPr/>
        </p:nvPicPr>
        <p:blipFill>
          <a:blip r:embed="rId2"/>
          <a:stretch>
            <a:fillRect/>
          </a:stretch>
        </p:blipFill>
        <p:spPr>
          <a:xfrm>
            <a:off x="1951703" y="304800"/>
            <a:ext cx="8294428" cy="6263526"/>
          </a:xfrm>
          <a:prstGeom prst="rect">
            <a:avLst/>
          </a:prstGeom>
        </p:spPr>
      </p:pic>
      <p:sp>
        <p:nvSpPr>
          <p:cNvPr id="6" name="灯片编号占位符 5">
            <a:extLst>
              <a:ext uri="{FF2B5EF4-FFF2-40B4-BE49-F238E27FC236}">
                <a16:creationId xmlns:a16="http://schemas.microsoft.com/office/drawing/2014/main" id="{4D033CA1-0C3E-49D4-A69E-3019BA0DF9A5}"/>
              </a:ext>
            </a:extLst>
          </p:cNvPr>
          <p:cNvSpPr>
            <a:spLocks noGrp="1"/>
          </p:cNvSpPr>
          <p:nvPr>
            <p:ph type="sldNum" sz="quarter" idx="12"/>
          </p:nvPr>
        </p:nvSpPr>
        <p:spPr/>
        <p:txBody>
          <a:bodyPr/>
          <a:lstStyle/>
          <a:p>
            <a:pPr>
              <a:defRPr/>
            </a:pPr>
            <a:fld id="{6A351363-8622-4F94-AF08-C4D4F2EA033E}" type="slidenum">
              <a:rPr lang="zh-CN" altLang="en-US" smtClean="0"/>
              <a:pPr>
                <a:defRPr/>
              </a:pPr>
              <a:t>22</a:t>
            </a:fld>
            <a:endParaRPr lang="en-US" altLang="zh-CN"/>
          </a:p>
        </p:txBody>
      </p:sp>
    </p:spTree>
    <p:extLst>
      <p:ext uri="{BB962C8B-B14F-4D97-AF65-F5344CB8AC3E}">
        <p14:creationId xmlns:p14="http://schemas.microsoft.com/office/powerpoint/2010/main" val="16358388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en-US" altLang="zh-CN" dirty="0"/>
              <a:t>FPGA vs. Standard Cell ASIC</a:t>
            </a:r>
            <a:endParaRPr lang="zh-CN" altLang="en-US" dirty="0"/>
          </a:p>
        </p:txBody>
      </p:sp>
      <p:sp>
        <p:nvSpPr>
          <p:cNvPr id="54274" name="Rectangle 2"/>
          <p:cNvSpPr>
            <a:spLocks noGrp="1" noChangeArrowheads="1"/>
          </p:cNvSpPr>
          <p:nvPr>
            <p:ph sz="quarter" idx="1"/>
          </p:nvPr>
        </p:nvSpPr>
        <p:spPr/>
        <p:txBody>
          <a:bodyPr/>
          <a:lstStyle/>
          <a:p>
            <a:pPr>
              <a:buFont typeface="Wingdings" panose="05000000000000000000" pitchFamily="2" charset="2"/>
              <a:buBlip>
                <a:blip r:embed="rId3"/>
              </a:buBlip>
            </a:pPr>
            <a:r>
              <a:rPr lang="en-US" altLang="zh-CN" sz="2800" dirty="0">
                <a:ea typeface="宋体" panose="02010600030101010101" pitchFamily="2" charset="-122"/>
              </a:rPr>
              <a:t>FPGA</a:t>
            </a:r>
          </a:p>
          <a:p>
            <a:pPr lvl="1">
              <a:buFont typeface="Wingdings" panose="05000000000000000000" pitchFamily="2" charset="2"/>
              <a:buBlip>
                <a:blip r:embed="rId3"/>
              </a:buBlip>
            </a:pPr>
            <a:r>
              <a:rPr lang="en-US" altLang="zh-CN" sz="2400" dirty="0">
                <a:ea typeface="宋体" panose="02010600030101010101" pitchFamily="2" charset="-122"/>
              </a:rPr>
              <a:t>Easy to Design</a:t>
            </a:r>
          </a:p>
          <a:p>
            <a:pPr lvl="1">
              <a:buFont typeface="Wingdings" panose="05000000000000000000" pitchFamily="2" charset="2"/>
              <a:buBlip>
                <a:blip r:embed="rId3"/>
              </a:buBlip>
            </a:pPr>
            <a:r>
              <a:rPr lang="en-US" altLang="zh-CN" sz="2400" dirty="0">
                <a:ea typeface="宋体" panose="02010600030101010101" pitchFamily="2" charset="-122"/>
              </a:rPr>
              <a:t>Short Development Time</a:t>
            </a:r>
          </a:p>
          <a:p>
            <a:pPr lvl="1">
              <a:buFont typeface="Wingdings" panose="05000000000000000000" pitchFamily="2" charset="2"/>
              <a:buBlip>
                <a:blip r:embed="rId3"/>
              </a:buBlip>
            </a:pPr>
            <a:r>
              <a:rPr lang="en-US" altLang="zh-CN" sz="2400" dirty="0">
                <a:ea typeface="宋体" panose="02010600030101010101" pitchFamily="2" charset="-122"/>
              </a:rPr>
              <a:t>Low NRE Costs</a:t>
            </a:r>
          </a:p>
          <a:p>
            <a:pPr lvl="1">
              <a:buFont typeface="Wingdings" panose="05000000000000000000" pitchFamily="2" charset="2"/>
              <a:buBlip>
                <a:blip r:embed="rId4"/>
              </a:buBlip>
            </a:pPr>
            <a:r>
              <a:rPr lang="en-US" altLang="zh-CN" sz="2400" dirty="0">
                <a:ea typeface="宋体" panose="02010600030101010101" pitchFamily="2" charset="-122"/>
              </a:rPr>
              <a:t>Design Size Limited</a:t>
            </a:r>
          </a:p>
          <a:p>
            <a:pPr lvl="1">
              <a:buFont typeface="Wingdings" panose="05000000000000000000" pitchFamily="2" charset="2"/>
              <a:buBlip>
                <a:blip r:embed="rId4"/>
              </a:buBlip>
            </a:pPr>
            <a:r>
              <a:rPr lang="en-US" altLang="zh-CN" sz="2400" dirty="0">
                <a:ea typeface="宋体" panose="02010600030101010101" pitchFamily="2" charset="-122"/>
              </a:rPr>
              <a:t>Design Complexity Limited</a:t>
            </a:r>
          </a:p>
          <a:p>
            <a:pPr lvl="1">
              <a:buFont typeface="Wingdings" panose="05000000000000000000" pitchFamily="2" charset="2"/>
              <a:buBlip>
                <a:blip r:embed="rId4"/>
              </a:buBlip>
            </a:pPr>
            <a:r>
              <a:rPr lang="en-US" altLang="zh-CN" sz="2400" dirty="0">
                <a:ea typeface="宋体" panose="02010600030101010101" pitchFamily="2" charset="-122"/>
              </a:rPr>
              <a:t>Performance Limited</a:t>
            </a:r>
          </a:p>
          <a:p>
            <a:pPr lvl="1">
              <a:buFont typeface="Wingdings" panose="05000000000000000000" pitchFamily="2" charset="2"/>
              <a:buBlip>
                <a:blip r:embed="rId4"/>
              </a:buBlip>
            </a:pPr>
            <a:r>
              <a:rPr lang="en-US" altLang="zh-CN" sz="2400" dirty="0">
                <a:ea typeface="宋体" panose="02010600030101010101" pitchFamily="2" charset="-122"/>
              </a:rPr>
              <a:t>High Power Consumption</a:t>
            </a:r>
          </a:p>
          <a:p>
            <a:pPr lvl="1">
              <a:buFont typeface="Wingdings" panose="05000000000000000000" pitchFamily="2" charset="2"/>
              <a:buBlip>
                <a:blip r:embed="rId4"/>
              </a:buBlip>
            </a:pPr>
            <a:r>
              <a:rPr lang="en-US" altLang="zh-CN" sz="2400" dirty="0">
                <a:ea typeface="宋体" panose="02010600030101010101" pitchFamily="2" charset="-122"/>
              </a:rPr>
              <a:t>High Per-Unit Cost</a:t>
            </a:r>
          </a:p>
        </p:txBody>
      </p:sp>
      <p:sp>
        <p:nvSpPr>
          <p:cNvPr id="54275" name="Rectangle 3"/>
          <p:cNvSpPr>
            <a:spLocks noGrp="1" noChangeArrowheads="1"/>
          </p:cNvSpPr>
          <p:nvPr>
            <p:ph sz="quarter" idx="2"/>
          </p:nvPr>
        </p:nvSpPr>
        <p:spPr/>
        <p:txBody>
          <a:bodyPr/>
          <a:lstStyle/>
          <a:p>
            <a:pPr>
              <a:buFont typeface="Wingdings" panose="05000000000000000000" pitchFamily="2" charset="2"/>
              <a:buBlip>
                <a:blip r:embed="rId4"/>
              </a:buBlip>
            </a:pPr>
            <a:r>
              <a:rPr lang="en-US" altLang="zh-CN" sz="2800" dirty="0">
                <a:ea typeface="宋体" panose="02010600030101010101" pitchFamily="2" charset="-122"/>
              </a:rPr>
              <a:t>ASIC</a:t>
            </a:r>
          </a:p>
          <a:p>
            <a:pPr lvl="1">
              <a:buFont typeface="Wingdings" panose="05000000000000000000" pitchFamily="2" charset="2"/>
              <a:buBlip>
                <a:blip r:embed="rId4"/>
              </a:buBlip>
            </a:pPr>
            <a:r>
              <a:rPr lang="en-US" altLang="zh-CN" sz="2400" dirty="0">
                <a:ea typeface="宋体" panose="02010600030101010101" pitchFamily="2" charset="-122"/>
              </a:rPr>
              <a:t>Difficult to Design</a:t>
            </a:r>
          </a:p>
          <a:p>
            <a:pPr lvl="1">
              <a:buFont typeface="Wingdings" panose="05000000000000000000" pitchFamily="2" charset="2"/>
              <a:buBlip>
                <a:blip r:embed="rId4"/>
              </a:buBlip>
            </a:pPr>
            <a:r>
              <a:rPr lang="en-US" altLang="zh-CN" sz="2400" dirty="0">
                <a:ea typeface="宋体" panose="02010600030101010101" pitchFamily="2" charset="-122"/>
              </a:rPr>
              <a:t>Long Development Time</a:t>
            </a:r>
          </a:p>
          <a:p>
            <a:pPr lvl="1">
              <a:buFont typeface="Wingdings" panose="05000000000000000000" pitchFamily="2" charset="2"/>
              <a:buBlip>
                <a:blip r:embed="rId4"/>
              </a:buBlip>
            </a:pPr>
            <a:r>
              <a:rPr lang="en-US" altLang="zh-CN" sz="2400" dirty="0">
                <a:ea typeface="宋体" panose="02010600030101010101" pitchFamily="2" charset="-122"/>
              </a:rPr>
              <a:t>High NRE Costs</a:t>
            </a:r>
          </a:p>
          <a:p>
            <a:pPr lvl="1">
              <a:buFont typeface="Wingdings" panose="05000000000000000000" pitchFamily="2" charset="2"/>
              <a:buBlip>
                <a:blip r:embed="rId3"/>
              </a:buBlip>
            </a:pPr>
            <a:r>
              <a:rPr lang="en-US" altLang="zh-CN" sz="2400" dirty="0">
                <a:ea typeface="宋体" panose="02010600030101010101" pitchFamily="2" charset="-122"/>
              </a:rPr>
              <a:t>Support Large Designs</a:t>
            </a:r>
          </a:p>
          <a:p>
            <a:pPr lvl="1">
              <a:buFont typeface="Wingdings" panose="05000000000000000000" pitchFamily="2" charset="2"/>
              <a:buBlip>
                <a:blip r:embed="rId3"/>
              </a:buBlip>
            </a:pPr>
            <a:r>
              <a:rPr lang="en-US" altLang="zh-CN" sz="2400" dirty="0">
                <a:ea typeface="宋体" panose="02010600030101010101" pitchFamily="2" charset="-122"/>
              </a:rPr>
              <a:t>Support Complex Designs</a:t>
            </a:r>
          </a:p>
          <a:p>
            <a:pPr lvl="1">
              <a:buFont typeface="Wingdings" panose="05000000000000000000" pitchFamily="2" charset="2"/>
              <a:buBlip>
                <a:blip r:embed="rId3"/>
              </a:buBlip>
            </a:pPr>
            <a:r>
              <a:rPr lang="en-US" altLang="zh-CN" sz="2400" dirty="0">
                <a:ea typeface="宋体" panose="02010600030101010101" pitchFamily="2" charset="-122"/>
              </a:rPr>
              <a:t>High Performance</a:t>
            </a:r>
          </a:p>
          <a:p>
            <a:pPr lvl="1">
              <a:buFont typeface="Wingdings" panose="05000000000000000000" pitchFamily="2" charset="2"/>
              <a:buBlip>
                <a:blip r:embed="rId3"/>
              </a:buBlip>
            </a:pPr>
            <a:r>
              <a:rPr lang="en-US" altLang="zh-CN" sz="2400" dirty="0">
                <a:ea typeface="宋体" panose="02010600030101010101" pitchFamily="2" charset="-122"/>
              </a:rPr>
              <a:t>Low Power Consumption</a:t>
            </a:r>
          </a:p>
          <a:p>
            <a:pPr lvl="1">
              <a:buFont typeface="Wingdings" panose="05000000000000000000" pitchFamily="2" charset="2"/>
              <a:buBlip>
                <a:blip r:embed="rId3"/>
              </a:buBlip>
            </a:pPr>
            <a:r>
              <a:rPr lang="en-US" altLang="zh-CN" sz="2400" dirty="0">
                <a:ea typeface="宋体" panose="02010600030101010101" pitchFamily="2" charset="-122"/>
              </a:rPr>
              <a:t>Low Per-Unit Cost (at high volume)</a:t>
            </a:r>
          </a:p>
        </p:txBody>
      </p:sp>
      <p:sp>
        <p:nvSpPr>
          <p:cNvPr id="54280" name="Text Box 8"/>
          <p:cNvSpPr txBox="1">
            <a:spLocks noChangeArrowheads="1"/>
          </p:cNvSpPr>
          <p:nvPr/>
        </p:nvSpPr>
        <p:spPr bwMode="auto">
          <a:xfrm>
            <a:off x="1524000" y="60198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400">
                <a:ea typeface="宋体" panose="02010600030101010101" pitchFamily="2" charset="-122"/>
              </a:rPr>
              <a:t>Structured ASIC’s Combine the Best of Both Worlds</a:t>
            </a:r>
          </a:p>
        </p:txBody>
      </p:sp>
      <p:sp>
        <p:nvSpPr>
          <p:cNvPr id="2" name="灯片编号占位符 1">
            <a:extLst>
              <a:ext uri="{FF2B5EF4-FFF2-40B4-BE49-F238E27FC236}">
                <a16:creationId xmlns:a16="http://schemas.microsoft.com/office/drawing/2014/main" id="{3E230925-0AAD-4735-9ACC-5E64855622F3}"/>
              </a:ext>
            </a:extLst>
          </p:cNvPr>
          <p:cNvSpPr>
            <a:spLocks noGrp="1"/>
          </p:cNvSpPr>
          <p:nvPr>
            <p:ph type="sldNum" sz="quarter" idx="12"/>
          </p:nvPr>
        </p:nvSpPr>
        <p:spPr/>
        <p:txBody>
          <a:bodyPr/>
          <a:lstStyle/>
          <a:p>
            <a:pPr>
              <a:defRPr/>
            </a:pPr>
            <a:fld id="{BD42BB15-426C-4748-99F9-A904B2702190}" type="slidenum">
              <a:rPr lang="zh-CN" altLang="en-US" smtClean="0"/>
              <a:pPr>
                <a:defRPr/>
              </a:pPr>
              <a:t>23</a:t>
            </a:fld>
            <a:endParaRPr lang="en-US" altLang="zh-CN"/>
          </a:p>
        </p:txBody>
      </p:sp>
    </p:spTree>
    <p:extLst>
      <p:ext uri="{BB962C8B-B14F-4D97-AF65-F5344CB8AC3E}">
        <p14:creationId xmlns:p14="http://schemas.microsoft.com/office/powerpoint/2010/main" val="5643186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适应</a:t>
            </a:r>
            <a:r>
              <a:rPr lang="en-US" altLang="zh-CN" dirty="0"/>
              <a:t>AI</a:t>
            </a:r>
            <a:endParaRPr lang="en-US" dirty="0"/>
          </a:p>
        </p:txBody>
      </p:sp>
      <p:grpSp>
        <p:nvGrpSpPr>
          <p:cNvPr id="26" name="Group 25"/>
          <p:cNvGrpSpPr>
            <a:grpSpLocks noChangeAspect="1"/>
          </p:cNvGrpSpPr>
          <p:nvPr/>
        </p:nvGrpSpPr>
        <p:grpSpPr>
          <a:xfrm rot="16200000">
            <a:off x="6958194" y="4121943"/>
            <a:ext cx="1920240" cy="1511028"/>
            <a:chOff x="5187226" y="1789879"/>
            <a:chExt cx="1730829" cy="1295168"/>
          </a:xfrm>
        </p:grpSpPr>
        <p:pic>
          <p:nvPicPr>
            <p:cNvPr id="27" name="Picture 26"/>
            <p:cNvPicPr>
              <a:picLocks noChangeAspect="1"/>
            </p:cNvPicPr>
            <p:nvPr/>
          </p:nvPicPr>
          <p:blipFill rotWithShape="1">
            <a:blip r:embed="rId3">
              <a:extLst>
                <a:ext uri="{BEBA8EAE-BF5A-486C-A8C5-ECC9F3942E4B}">
                  <a14:imgProps xmlns:a14="http://schemas.microsoft.com/office/drawing/2010/main">
                    <a14:imgLayer r:embed="rId4">
                      <a14:imgEffect>
                        <a14:backgroundRemoval t="1500" b="90000" l="9913" r="90087"/>
                      </a14:imgEffect>
                    </a14:imgLayer>
                  </a14:imgProps>
                </a:ext>
              </a:extLst>
            </a:blip>
            <a:srcRect l="5826" r="50252"/>
            <a:stretch/>
          </p:blipFill>
          <p:spPr>
            <a:xfrm rot="5400000">
              <a:off x="5726697" y="1250408"/>
              <a:ext cx="651886" cy="1730828"/>
            </a:xfrm>
            <a:prstGeom prst="rect">
              <a:avLst/>
            </a:prstGeom>
          </p:spPr>
        </p:pic>
        <p:pic>
          <p:nvPicPr>
            <p:cNvPr id="28" name="Picture 27"/>
            <p:cNvPicPr>
              <a:picLocks noChangeAspect="1"/>
            </p:cNvPicPr>
            <p:nvPr/>
          </p:nvPicPr>
          <p:blipFill rotWithShape="1">
            <a:blip r:embed="rId3">
              <a:extLst>
                <a:ext uri="{BEBA8EAE-BF5A-486C-A8C5-ECC9F3942E4B}">
                  <a14:imgProps xmlns:a14="http://schemas.microsoft.com/office/drawing/2010/main">
                    <a14:imgLayer r:embed="rId4">
                      <a14:imgEffect>
                        <a14:backgroundRemoval t="1500" b="90000" l="9913" r="90087"/>
                      </a14:imgEffect>
                    </a14:imgLayer>
                  </a14:imgProps>
                </a:ext>
              </a:extLst>
            </a:blip>
            <a:srcRect l="49544" r="8357"/>
            <a:stretch/>
          </p:blipFill>
          <p:spPr>
            <a:xfrm rot="5400000">
              <a:off x="5740221" y="1907213"/>
              <a:ext cx="624840" cy="1730828"/>
            </a:xfrm>
            <a:prstGeom prst="rect">
              <a:avLst/>
            </a:prstGeom>
          </p:spPr>
        </p:pic>
      </p:grpSp>
      <p:grpSp>
        <p:nvGrpSpPr>
          <p:cNvPr id="10" name="Group 9"/>
          <p:cNvGrpSpPr/>
          <p:nvPr/>
        </p:nvGrpSpPr>
        <p:grpSpPr>
          <a:xfrm>
            <a:off x="2085551" y="3284923"/>
            <a:ext cx="2627601" cy="2953547"/>
            <a:chOff x="345335" y="2493081"/>
            <a:chExt cx="2627601" cy="2953547"/>
          </a:xfrm>
        </p:grpSpPr>
        <p:graphicFrame>
          <p:nvGraphicFramePr>
            <p:cNvPr id="38" name="Chart 37"/>
            <p:cNvGraphicFramePr/>
            <p:nvPr/>
          </p:nvGraphicFramePr>
          <p:xfrm>
            <a:off x="384271" y="2493081"/>
            <a:ext cx="2549729" cy="2916821"/>
          </p:xfrm>
          <a:graphic>
            <a:graphicData uri="http://schemas.openxmlformats.org/drawingml/2006/chart">
              <c:chart xmlns:c="http://schemas.openxmlformats.org/drawingml/2006/chart" xmlns:r="http://schemas.openxmlformats.org/officeDocument/2006/relationships" r:id="rId5"/>
            </a:graphicData>
          </a:graphic>
        </p:graphicFrame>
        <p:sp>
          <p:nvSpPr>
            <p:cNvPr id="78" name="TextBox 77"/>
            <p:cNvSpPr txBox="1"/>
            <p:nvPr/>
          </p:nvSpPr>
          <p:spPr>
            <a:xfrm>
              <a:off x="345335" y="4807538"/>
              <a:ext cx="2627601" cy="338554"/>
            </a:xfrm>
            <a:prstGeom prst="rect">
              <a:avLst/>
            </a:prstGeom>
            <a:noFill/>
          </p:spPr>
          <p:txBody>
            <a:bodyPr wrap="square" rtlCol="0">
              <a:spAutoFit/>
            </a:bodyPr>
            <a:lstStyle/>
            <a:p>
              <a:r>
                <a:rPr lang="en-US" sz="1600" b="1" dirty="0">
                  <a:solidFill>
                    <a:schemeClr val="tx1">
                      <a:lumMod val="65000"/>
                      <a:lumOff val="35000"/>
                    </a:schemeClr>
                  </a:solidFill>
                  <a:latin typeface="Cambria" panose="02040503050406030204" pitchFamily="18" charset="0"/>
                </a:rPr>
                <a:t>General Purpose Platform</a:t>
              </a:r>
              <a:endParaRPr lang="en-US" sz="800" dirty="0">
                <a:solidFill>
                  <a:schemeClr val="tx1">
                    <a:lumMod val="65000"/>
                    <a:lumOff val="35000"/>
                  </a:schemeClr>
                </a:solidFill>
                <a:latin typeface="Cambria" panose="02040503050406030204" pitchFamily="18" charset="0"/>
              </a:endParaRPr>
            </a:p>
          </p:txBody>
        </p:sp>
        <p:sp>
          <p:nvSpPr>
            <p:cNvPr id="33" name="TextBox 32"/>
            <p:cNvSpPr txBox="1"/>
            <p:nvPr/>
          </p:nvSpPr>
          <p:spPr>
            <a:xfrm>
              <a:off x="413293" y="5045736"/>
              <a:ext cx="1737360" cy="246221"/>
            </a:xfrm>
            <a:prstGeom prst="rect">
              <a:avLst/>
            </a:prstGeom>
            <a:noFill/>
          </p:spPr>
          <p:txBody>
            <a:bodyPr wrap="square" lIns="45720" tIns="45720" rIns="45720" rtlCol="0" anchor="ctr" anchorCtr="0">
              <a:spAutoFit/>
            </a:bodyPr>
            <a:lstStyle/>
            <a:p>
              <a:r>
                <a:rPr lang="en-US" sz="1000" b="1" dirty="0">
                  <a:solidFill>
                    <a:srgbClr val="B2B2B2"/>
                  </a:solidFill>
                  <a:latin typeface="Cambria" panose="02040503050406030204" pitchFamily="18" charset="0"/>
                </a:rPr>
                <a:t>P. J. Fox, </a:t>
              </a:r>
              <a:r>
                <a:rPr lang="en-US" sz="1000" b="1" i="1" dirty="0">
                  <a:solidFill>
                    <a:srgbClr val="B2B2B2"/>
                  </a:solidFill>
                  <a:latin typeface="Cambria" panose="02040503050406030204" pitchFamily="18" charset="0"/>
                </a:rPr>
                <a:t>Tech. Report</a:t>
              </a:r>
              <a:r>
                <a:rPr lang="en-US" sz="1000" b="1" dirty="0">
                  <a:solidFill>
                    <a:srgbClr val="B2B2B2"/>
                  </a:solidFill>
                  <a:latin typeface="Cambria" panose="02040503050406030204" pitchFamily="18" charset="0"/>
                </a:rPr>
                <a:t>, 2013 </a:t>
              </a:r>
            </a:p>
          </p:txBody>
        </p:sp>
        <p:sp>
          <p:nvSpPr>
            <p:cNvPr id="34" name="TextBox 33"/>
            <p:cNvSpPr txBox="1"/>
            <p:nvPr/>
          </p:nvSpPr>
          <p:spPr>
            <a:xfrm>
              <a:off x="413293" y="5200407"/>
              <a:ext cx="1737360" cy="246221"/>
            </a:xfrm>
            <a:prstGeom prst="rect">
              <a:avLst/>
            </a:prstGeom>
            <a:noFill/>
          </p:spPr>
          <p:txBody>
            <a:bodyPr wrap="square" lIns="45720" tIns="45720" rIns="45720" rtlCol="0" anchor="ctr" anchorCtr="0">
              <a:spAutoFit/>
            </a:bodyPr>
            <a:lstStyle/>
            <a:p>
              <a:r>
                <a:rPr lang="en-US" sz="1000" b="1" dirty="0">
                  <a:solidFill>
                    <a:srgbClr val="B2B2B2"/>
                  </a:solidFill>
                  <a:latin typeface="Cambria" panose="02040503050406030204" pitchFamily="18" charset="0"/>
                </a:rPr>
                <a:t>Graf </a:t>
              </a:r>
              <a:r>
                <a:rPr lang="en-US" sz="1000" b="1" i="1" dirty="0">
                  <a:solidFill>
                    <a:srgbClr val="B2B2B2"/>
                  </a:solidFill>
                  <a:latin typeface="Cambria" panose="02040503050406030204" pitchFamily="18" charset="0"/>
                </a:rPr>
                <a:t>et al</a:t>
              </a:r>
              <a:r>
                <a:rPr lang="en-US" sz="1000" b="1" dirty="0">
                  <a:solidFill>
                    <a:srgbClr val="B2B2B2"/>
                  </a:solidFill>
                  <a:latin typeface="Cambria" panose="02040503050406030204" pitchFamily="18" charset="0"/>
                </a:rPr>
                <a:t>, </a:t>
              </a:r>
              <a:r>
                <a:rPr lang="en-US" sz="1000" b="1" i="1" dirty="0">
                  <a:solidFill>
                    <a:srgbClr val="B2B2B2"/>
                  </a:solidFill>
                  <a:latin typeface="Cambria" panose="02040503050406030204" pitchFamily="18" charset="0"/>
                </a:rPr>
                <a:t>NIPS</a:t>
              </a:r>
              <a:r>
                <a:rPr lang="en-US" sz="1000" b="1" dirty="0">
                  <a:solidFill>
                    <a:srgbClr val="B2B2B2"/>
                  </a:solidFill>
                  <a:latin typeface="Cambria" panose="02040503050406030204" pitchFamily="18" charset="0"/>
                </a:rPr>
                <a:t>, 2009 </a:t>
              </a:r>
            </a:p>
          </p:txBody>
        </p:sp>
      </p:grpSp>
      <p:grpSp>
        <p:nvGrpSpPr>
          <p:cNvPr id="16" name="Group 15"/>
          <p:cNvGrpSpPr/>
          <p:nvPr/>
        </p:nvGrpSpPr>
        <p:grpSpPr>
          <a:xfrm>
            <a:off x="5480062" y="707895"/>
            <a:ext cx="2564659" cy="3002510"/>
            <a:chOff x="1450936" y="658469"/>
            <a:chExt cx="2564659" cy="3002510"/>
          </a:xfrm>
        </p:grpSpPr>
        <p:graphicFrame>
          <p:nvGraphicFramePr>
            <p:cNvPr id="19" name="Chart 18"/>
            <p:cNvGraphicFramePr/>
            <p:nvPr/>
          </p:nvGraphicFramePr>
          <p:xfrm>
            <a:off x="1450936" y="658469"/>
            <a:ext cx="2549729" cy="2916821"/>
          </p:xfrm>
          <a:graphic>
            <a:graphicData uri="http://schemas.openxmlformats.org/drawingml/2006/chart">
              <c:chart xmlns:c="http://schemas.openxmlformats.org/drawingml/2006/chart" xmlns:r="http://schemas.openxmlformats.org/officeDocument/2006/relationships" r:id="rId6"/>
            </a:graphicData>
          </a:graphic>
        </p:graphicFrame>
        <p:grpSp>
          <p:nvGrpSpPr>
            <p:cNvPr id="11" name="Group 10"/>
            <p:cNvGrpSpPr/>
            <p:nvPr/>
          </p:nvGrpSpPr>
          <p:grpSpPr>
            <a:xfrm>
              <a:off x="1455275" y="2988005"/>
              <a:ext cx="2560320" cy="672974"/>
              <a:chOff x="562202" y="1031173"/>
              <a:chExt cx="2560320" cy="672974"/>
            </a:xfrm>
          </p:grpSpPr>
          <p:sp>
            <p:nvSpPr>
              <p:cNvPr id="83" name="TextBox 82"/>
              <p:cNvSpPr txBox="1"/>
              <p:nvPr/>
            </p:nvSpPr>
            <p:spPr>
              <a:xfrm>
                <a:off x="562202" y="1031173"/>
                <a:ext cx="2560320" cy="338554"/>
              </a:xfrm>
              <a:prstGeom prst="rect">
                <a:avLst/>
              </a:prstGeom>
              <a:noFill/>
            </p:spPr>
            <p:txBody>
              <a:bodyPr wrap="square" rtlCol="0">
                <a:spAutoFit/>
              </a:bodyPr>
              <a:lstStyle/>
              <a:p>
                <a:r>
                  <a:rPr lang="en-US" sz="1600" b="1" dirty="0">
                    <a:solidFill>
                      <a:srgbClr val="0000FF"/>
                    </a:solidFill>
                    <a:latin typeface="Cambria" panose="02040503050406030204" pitchFamily="18" charset="0"/>
                  </a:rPr>
                  <a:t>Programmable Hardware</a:t>
                </a:r>
                <a:endParaRPr lang="en-US" sz="800" dirty="0">
                  <a:solidFill>
                    <a:srgbClr val="0000FF"/>
                  </a:solidFill>
                  <a:latin typeface="Cambria" panose="02040503050406030204" pitchFamily="18" charset="0"/>
                </a:endParaRPr>
              </a:p>
            </p:txBody>
          </p:sp>
          <p:sp>
            <p:nvSpPr>
              <p:cNvPr id="35" name="TextBox 34"/>
              <p:cNvSpPr txBox="1"/>
              <p:nvPr/>
            </p:nvSpPr>
            <p:spPr>
              <a:xfrm>
                <a:off x="605448" y="1293620"/>
                <a:ext cx="1737360" cy="246221"/>
              </a:xfrm>
              <a:prstGeom prst="rect">
                <a:avLst/>
              </a:prstGeom>
              <a:noFill/>
            </p:spPr>
            <p:txBody>
              <a:bodyPr wrap="square" lIns="45720" tIns="45720" rIns="45720" rtlCol="0" anchor="ctr" anchorCtr="0">
                <a:spAutoFit/>
              </a:bodyPr>
              <a:lstStyle/>
              <a:p>
                <a:r>
                  <a:rPr lang="en-US" sz="1000" b="1" dirty="0">
                    <a:solidFill>
                      <a:srgbClr val="B2B2B2"/>
                    </a:solidFill>
                    <a:latin typeface="Cambria" panose="02040503050406030204" pitchFamily="18" charset="0"/>
                  </a:rPr>
                  <a:t>Graf </a:t>
                </a:r>
                <a:r>
                  <a:rPr lang="en-US" sz="1000" b="1" i="1" dirty="0">
                    <a:solidFill>
                      <a:srgbClr val="B2B2B2"/>
                    </a:solidFill>
                    <a:latin typeface="Cambria" panose="02040503050406030204" pitchFamily="18" charset="0"/>
                  </a:rPr>
                  <a:t>et al</a:t>
                </a:r>
                <a:r>
                  <a:rPr lang="en-US" sz="1000" b="1" dirty="0">
                    <a:solidFill>
                      <a:srgbClr val="B2B2B2"/>
                    </a:solidFill>
                    <a:latin typeface="Cambria" panose="02040503050406030204" pitchFamily="18" charset="0"/>
                  </a:rPr>
                  <a:t>, </a:t>
                </a:r>
                <a:r>
                  <a:rPr lang="en-US" sz="1000" b="1" i="1" dirty="0">
                    <a:solidFill>
                      <a:srgbClr val="B2B2B2"/>
                    </a:solidFill>
                    <a:latin typeface="Cambria" panose="02040503050406030204" pitchFamily="18" charset="0"/>
                  </a:rPr>
                  <a:t>NIPS</a:t>
                </a:r>
                <a:r>
                  <a:rPr lang="en-US" sz="1000" b="1" dirty="0">
                    <a:solidFill>
                      <a:srgbClr val="B2B2B2"/>
                    </a:solidFill>
                    <a:latin typeface="Cambria" panose="02040503050406030204" pitchFamily="18" charset="0"/>
                  </a:rPr>
                  <a:t>, 2009 </a:t>
                </a:r>
              </a:p>
            </p:txBody>
          </p:sp>
          <p:sp>
            <p:nvSpPr>
              <p:cNvPr id="36" name="TextBox 35"/>
              <p:cNvSpPr txBox="1"/>
              <p:nvPr/>
            </p:nvSpPr>
            <p:spPr>
              <a:xfrm>
                <a:off x="605448" y="1457926"/>
                <a:ext cx="2103120" cy="246221"/>
              </a:xfrm>
              <a:prstGeom prst="rect">
                <a:avLst/>
              </a:prstGeom>
              <a:noFill/>
            </p:spPr>
            <p:txBody>
              <a:bodyPr wrap="square" lIns="45720" tIns="45720" rIns="45720" rtlCol="0" anchor="ctr" anchorCtr="0">
                <a:spAutoFit/>
              </a:bodyPr>
              <a:lstStyle/>
              <a:p>
                <a:r>
                  <a:rPr lang="en-US" sz="1000" b="1" dirty="0" err="1">
                    <a:solidFill>
                      <a:srgbClr val="B2B2B2"/>
                    </a:solidFill>
                    <a:latin typeface="Cambria" panose="02040503050406030204" pitchFamily="18" charset="0"/>
                  </a:rPr>
                  <a:t>Misra</a:t>
                </a:r>
                <a:r>
                  <a:rPr lang="en-US" sz="1000" b="1" dirty="0">
                    <a:solidFill>
                      <a:srgbClr val="B2B2B2"/>
                    </a:solidFill>
                    <a:latin typeface="Cambria" panose="02040503050406030204" pitchFamily="18" charset="0"/>
                  </a:rPr>
                  <a:t> </a:t>
                </a:r>
                <a:r>
                  <a:rPr lang="en-US" sz="1000" b="1" i="1" dirty="0">
                    <a:solidFill>
                      <a:srgbClr val="B2B2B2"/>
                    </a:solidFill>
                    <a:latin typeface="Cambria" panose="02040503050406030204" pitchFamily="18" charset="0"/>
                  </a:rPr>
                  <a:t>et al</a:t>
                </a:r>
                <a:r>
                  <a:rPr lang="en-US" sz="1000" b="1" dirty="0">
                    <a:solidFill>
                      <a:srgbClr val="B2B2B2"/>
                    </a:solidFill>
                    <a:latin typeface="Cambria" panose="02040503050406030204" pitchFamily="18" charset="0"/>
                  </a:rPr>
                  <a:t>, </a:t>
                </a:r>
                <a:r>
                  <a:rPr lang="en-US" sz="1000" b="1" i="1" dirty="0" err="1">
                    <a:solidFill>
                      <a:srgbClr val="B2B2B2"/>
                    </a:solidFill>
                    <a:latin typeface="Cambria" panose="02040503050406030204" pitchFamily="18" charset="0"/>
                  </a:rPr>
                  <a:t>Neurocomputing</a:t>
                </a:r>
                <a:r>
                  <a:rPr lang="en-US" sz="1000" b="1" dirty="0">
                    <a:solidFill>
                      <a:srgbClr val="B2B2B2"/>
                    </a:solidFill>
                    <a:latin typeface="Cambria" panose="02040503050406030204" pitchFamily="18" charset="0"/>
                  </a:rPr>
                  <a:t>, 2010  </a:t>
                </a:r>
              </a:p>
            </p:txBody>
          </p:sp>
        </p:grpSp>
      </p:grpSp>
      <p:grpSp>
        <p:nvGrpSpPr>
          <p:cNvPr id="15" name="Group 14"/>
          <p:cNvGrpSpPr/>
          <p:nvPr/>
        </p:nvGrpSpPr>
        <p:grpSpPr>
          <a:xfrm>
            <a:off x="2780520" y="707896"/>
            <a:ext cx="2549729" cy="2916821"/>
            <a:chOff x="4829427" y="658469"/>
            <a:chExt cx="2549729" cy="2916821"/>
          </a:xfrm>
        </p:grpSpPr>
        <p:graphicFrame>
          <p:nvGraphicFramePr>
            <p:cNvPr id="20" name="Chart 19"/>
            <p:cNvGraphicFramePr/>
            <p:nvPr/>
          </p:nvGraphicFramePr>
          <p:xfrm>
            <a:off x="4829427" y="658469"/>
            <a:ext cx="2549729" cy="2916821"/>
          </p:xfrm>
          <a:graphic>
            <a:graphicData uri="http://schemas.openxmlformats.org/drawingml/2006/chart">
              <c:chart xmlns:c="http://schemas.openxmlformats.org/drawingml/2006/chart" xmlns:r="http://schemas.openxmlformats.org/officeDocument/2006/relationships" r:id="rId7"/>
            </a:graphicData>
          </a:graphic>
        </p:graphicFrame>
        <p:grpSp>
          <p:nvGrpSpPr>
            <p:cNvPr id="14" name="Group 13"/>
            <p:cNvGrpSpPr/>
            <p:nvPr/>
          </p:nvGrpSpPr>
          <p:grpSpPr>
            <a:xfrm>
              <a:off x="4927038" y="2988005"/>
              <a:ext cx="2286000" cy="508880"/>
              <a:chOff x="4927038" y="3054085"/>
              <a:chExt cx="2286000" cy="508880"/>
            </a:xfrm>
          </p:grpSpPr>
          <p:sp>
            <p:nvSpPr>
              <p:cNvPr id="77" name="TextBox 76"/>
              <p:cNvSpPr txBox="1"/>
              <p:nvPr/>
            </p:nvSpPr>
            <p:spPr>
              <a:xfrm>
                <a:off x="4927038" y="3054085"/>
                <a:ext cx="2286000" cy="338554"/>
              </a:xfrm>
              <a:prstGeom prst="rect">
                <a:avLst/>
              </a:prstGeom>
              <a:noFill/>
            </p:spPr>
            <p:txBody>
              <a:bodyPr wrap="square" rtlCol="0">
                <a:spAutoFit/>
              </a:bodyPr>
              <a:lstStyle/>
              <a:p>
                <a:pPr algn="ctr"/>
                <a:r>
                  <a:rPr lang="en-US" sz="1600" b="1" dirty="0">
                    <a:solidFill>
                      <a:srgbClr val="00B050"/>
                    </a:solidFill>
                    <a:latin typeface="Cambria" panose="02040503050406030204" pitchFamily="18" charset="0"/>
                  </a:rPr>
                  <a:t>Application Specific IC</a:t>
                </a:r>
                <a:endParaRPr lang="en-US" sz="800" dirty="0">
                  <a:solidFill>
                    <a:srgbClr val="00B050"/>
                  </a:solidFill>
                  <a:latin typeface="Cambria" panose="02040503050406030204" pitchFamily="18" charset="0"/>
                </a:endParaRPr>
              </a:p>
            </p:txBody>
          </p:sp>
          <p:sp>
            <p:nvSpPr>
              <p:cNvPr id="37" name="TextBox 36"/>
              <p:cNvSpPr txBox="1"/>
              <p:nvPr/>
            </p:nvSpPr>
            <p:spPr>
              <a:xfrm>
                <a:off x="4956698" y="3316744"/>
                <a:ext cx="2103120" cy="246221"/>
              </a:xfrm>
              <a:prstGeom prst="rect">
                <a:avLst/>
              </a:prstGeom>
              <a:noFill/>
            </p:spPr>
            <p:txBody>
              <a:bodyPr wrap="square" lIns="45720" tIns="45720" rIns="45720" rtlCol="0" anchor="ctr" anchorCtr="0">
                <a:spAutoFit/>
              </a:bodyPr>
              <a:lstStyle/>
              <a:p>
                <a:pPr algn="r"/>
                <a:r>
                  <a:rPr lang="en-US" sz="1000" b="1" dirty="0" err="1">
                    <a:solidFill>
                      <a:srgbClr val="B2B2B2"/>
                    </a:solidFill>
                    <a:latin typeface="Cambria" panose="02040503050406030204" pitchFamily="18" charset="0"/>
                  </a:rPr>
                  <a:t>Misra</a:t>
                </a:r>
                <a:r>
                  <a:rPr lang="en-US" sz="1000" b="1" dirty="0">
                    <a:solidFill>
                      <a:srgbClr val="B2B2B2"/>
                    </a:solidFill>
                    <a:latin typeface="Cambria" panose="02040503050406030204" pitchFamily="18" charset="0"/>
                  </a:rPr>
                  <a:t> </a:t>
                </a:r>
                <a:r>
                  <a:rPr lang="en-US" sz="1000" b="1" i="1" dirty="0">
                    <a:solidFill>
                      <a:srgbClr val="B2B2B2"/>
                    </a:solidFill>
                    <a:latin typeface="Cambria" panose="02040503050406030204" pitchFamily="18" charset="0"/>
                  </a:rPr>
                  <a:t>et al</a:t>
                </a:r>
                <a:r>
                  <a:rPr lang="en-US" sz="1000" b="1" dirty="0">
                    <a:solidFill>
                      <a:srgbClr val="B2B2B2"/>
                    </a:solidFill>
                    <a:latin typeface="Cambria" panose="02040503050406030204" pitchFamily="18" charset="0"/>
                  </a:rPr>
                  <a:t>, </a:t>
                </a:r>
                <a:r>
                  <a:rPr lang="en-US" sz="1000" b="1" i="1" dirty="0" err="1">
                    <a:solidFill>
                      <a:srgbClr val="B2B2B2"/>
                    </a:solidFill>
                    <a:latin typeface="Cambria" panose="02040503050406030204" pitchFamily="18" charset="0"/>
                  </a:rPr>
                  <a:t>Neurocomputing</a:t>
                </a:r>
                <a:r>
                  <a:rPr lang="en-US" sz="1000" b="1" dirty="0">
                    <a:solidFill>
                      <a:srgbClr val="B2B2B2"/>
                    </a:solidFill>
                    <a:latin typeface="Cambria" panose="02040503050406030204" pitchFamily="18" charset="0"/>
                  </a:rPr>
                  <a:t>, 2010  </a:t>
                </a:r>
              </a:p>
            </p:txBody>
          </p:sp>
        </p:grpSp>
      </p:grpSp>
      <p:graphicFrame>
        <p:nvGraphicFramePr>
          <p:cNvPr id="18" name="Table 17"/>
          <p:cNvGraphicFramePr>
            <a:graphicFrameLocks noGrp="1"/>
          </p:cNvGraphicFramePr>
          <p:nvPr/>
        </p:nvGraphicFramePr>
        <p:xfrm>
          <a:off x="8257710" y="1586451"/>
          <a:ext cx="2193769" cy="1371600"/>
        </p:xfrm>
        <a:graphic>
          <a:graphicData uri="http://schemas.openxmlformats.org/drawingml/2006/table">
            <a:tbl>
              <a:tblPr firstRow="1" bandRow="1">
                <a:tableStyleId>{2D5ABB26-0587-4C30-8999-92F81FD0307C}</a:tableStyleId>
              </a:tblPr>
              <a:tblGrid>
                <a:gridCol w="1554480">
                  <a:extLst>
                    <a:ext uri="{9D8B030D-6E8A-4147-A177-3AD203B41FA5}">
                      <a16:colId xmlns:a16="http://schemas.microsoft.com/office/drawing/2014/main" val="20000"/>
                    </a:ext>
                  </a:extLst>
                </a:gridCol>
                <a:gridCol w="639289">
                  <a:extLst>
                    <a:ext uri="{9D8B030D-6E8A-4147-A177-3AD203B41FA5}">
                      <a16:colId xmlns:a16="http://schemas.microsoft.com/office/drawing/2014/main" val="20001"/>
                    </a:ext>
                  </a:extLst>
                </a:gridCol>
              </a:tblGrid>
              <a:tr h="274320">
                <a:tc>
                  <a:txBody>
                    <a:bodyPr/>
                    <a:lstStyle/>
                    <a:p>
                      <a:r>
                        <a:rPr lang="en-US" sz="1200" b="1" dirty="0" err="1">
                          <a:solidFill>
                            <a:schemeClr val="tx1">
                              <a:lumMod val="65000"/>
                              <a:lumOff val="35000"/>
                            </a:schemeClr>
                          </a:solidFill>
                        </a:rPr>
                        <a:t>Adaptivity</a:t>
                      </a:r>
                      <a:endParaRPr lang="en-US" sz="1200" b="1" dirty="0">
                        <a:solidFill>
                          <a:schemeClr val="tx1">
                            <a:lumMod val="65000"/>
                            <a:lumOff val="35000"/>
                          </a:schemeClr>
                        </a:solidFill>
                      </a:endParaRPr>
                    </a:p>
                  </a:txBody>
                  <a:tcPr/>
                </a:tc>
                <a:tc>
                  <a:txBody>
                    <a:bodyPr/>
                    <a:lstStyle/>
                    <a:p>
                      <a:r>
                        <a:rPr lang="en-US" sz="1200" b="1" dirty="0">
                          <a:solidFill>
                            <a:schemeClr val="tx1">
                              <a:lumMod val="65000"/>
                              <a:lumOff val="35000"/>
                            </a:schemeClr>
                          </a:solidFill>
                        </a:rPr>
                        <a:t>(AD)</a:t>
                      </a:r>
                    </a:p>
                  </a:txBody>
                  <a:tcPr/>
                </a:tc>
                <a:extLst>
                  <a:ext uri="{0D108BD9-81ED-4DB2-BD59-A6C34878D82A}">
                    <a16:rowId xmlns:a16="http://schemas.microsoft.com/office/drawing/2014/main" val="10000"/>
                  </a:ext>
                </a:extLst>
              </a:tr>
              <a:tr h="243016">
                <a:tc>
                  <a:txBody>
                    <a:bodyPr/>
                    <a:lstStyle/>
                    <a:p>
                      <a:r>
                        <a:rPr lang="en-US" sz="1200" b="1" dirty="0">
                          <a:solidFill>
                            <a:schemeClr val="tx1">
                              <a:lumMod val="65000"/>
                              <a:lumOff val="35000"/>
                            </a:schemeClr>
                          </a:solidFill>
                        </a:rPr>
                        <a:t>Performance</a:t>
                      </a:r>
                    </a:p>
                  </a:txBody>
                  <a:tcPr/>
                </a:tc>
                <a:tc>
                  <a:txBody>
                    <a:bodyPr/>
                    <a:lstStyle/>
                    <a:p>
                      <a:r>
                        <a:rPr lang="en-US" sz="1200" b="1" dirty="0">
                          <a:solidFill>
                            <a:schemeClr val="tx1">
                              <a:lumMod val="65000"/>
                              <a:lumOff val="35000"/>
                            </a:schemeClr>
                          </a:solidFill>
                        </a:rPr>
                        <a:t>(PE)</a:t>
                      </a:r>
                    </a:p>
                  </a:txBody>
                  <a:tcPr/>
                </a:tc>
                <a:extLst>
                  <a:ext uri="{0D108BD9-81ED-4DB2-BD59-A6C34878D82A}">
                    <a16:rowId xmlns:a16="http://schemas.microsoft.com/office/drawing/2014/main" val="10001"/>
                  </a:ext>
                </a:extLst>
              </a:tr>
              <a:tr h="243016">
                <a:tc>
                  <a:txBody>
                    <a:bodyPr/>
                    <a:lstStyle/>
                    <a:p>
                      <a:r>
                        <a:rPr lang="en-US" sz="1200" b="1" dirty="0">
                          <a:solidFill>
                            <a:schemeClr val="tx1">
                              <a:lumMod val="65000"/>
                              <a:lumOff val="35000"/>
                            </a:schemeClr>
                          </a:solidFill>
                        </a:rPr>
                        <a:t>Power</a:t>
                      </a:r>
                      <a:r>
                        <a:rPr lang="en-US" sz="1200" b="1" baseline="0" dirty="0">
                          <a:solidFill>
                            <a:schemeClr val="tx1">
                              <a:lumMod val="65000"/>
                              <a:lumOff val="35000"/>
                            </a:schemeClr>
                          </a:solidFill>
                        </a:rPr>
                        <a:t> Efficiency</a:t>
                      </a:r>
                      <a:endParaRPr lang="en-US" sz="1200" b="1" dirty="0">
                        <a:solidFill>
                          <a:schemeClr val="tx1">
                            <a:lumMod val="65000"/>
                            <a:lumOff val="35000"/>
                          </a:schemeClr>
                        </a:solidFill>
                      </a:endParaRPr>
                    </a:p>
                  </a:txBody>
                  <a:tcPr/>
                </a:tc>
                <a:tc>
                  <a:txBody>
                    <a:bodyPr/>
                    <a:lstStyle/>
                    <a:p>
                      <a:r>
                        <a:rPr lang="en-US" sz="1200" b="1" dirty="0">
                          <a:solidFill>
                            <a:schemeClr val="tx1">
                              <a:lumMod val="65000"/>
                              <a:lumOff val="35000"/>
                            </a:schemeClr>
                          </a:solidFill>
                        </a:rPr>
                        <a:t>(PO)</a:t>
                      </a:r>
                    </a:p>
                  </a:txBody>
                  <a:tcPr/>
                </a:tc>
                <a:extLst>
                  <a:ext uri="{0D108BD9-81ED-4DB2-BD59-A6C34878D82A}">
                    <a16:rowId xmlns:a16="http://schemas.microsoft.com/office/drawing/2014/main" val="10002"/>
                  </a:ext>
                </a:extLst>
              </a:tr>
              <a:tr h="243016">
                <a:tc>
                  <a:txBody>
                    <a:bodyPr/>
                    <a:lstStyle/>
                    <a:p>
                      <a:r>
                        <a:rPr lang="en-US" sz="1200" b="1" dirty="0">
                          <a:solidFill>
                            <a:schemeClr val="tx1">
                              <a:lumMod val="65000"/>
                              <a:lumOff val="35000"/>
                            </a:schemeClr>
                          </a:solidFill>
                        </a:rPr>
                        <a:t>Programmability</a:t>
                      </a:r>
                    </a:p>
                  </a:txBody>
                  <a:tcPr/>
                </a:tc>
                <a:tc>
                  <a:txBody>
                    <a:bodyPr/>
                    <a:lstStyle/>
                    <a:p>
                      <a:r>
                        <a:rPr lang="en-US" sz="1200" b="1" dirty="0">
                          <a:solidFill>
                            <a:schemeClr val="tx1">
                              <a:lumMod val="65000"/>
                              <a:lumOff val="35000"/>
                            </a:schemeClr>
                          </a:solidFill>
                        </a:rPr>
                        <a:t>(PR)</a:t>
                      </a:r>
                    </a:p>
                  </a:txBody>
                  <a:tcPr/>
                </a:tc>
                <a:extLst>
                  <a:ext uri="{0D108BD9-81ED-4DB2-BD59-A6C34878D82A}">
                    <a16:rowId xmlns:a16="http://schemas.microsoft.com/office/drawing/2014/main" val="10003"/>
                  </a:ext>
                </a:extLst>
              </a:tr>
              <a:tr h="243016">
                <a:tc>
                  <a:txBody>
                    <a:bodyPr/>
                    <a:lstStyle/>
                    <a:p>
                      <a:r>
                        <a:rPr lang="en-US" sz="1200" b="1" dirty="0">
                          <a:solidFill>
                            <a:schemeClr val="tx1">
                              <a:lumMod val="65000"/>
                              <a:lumOff val="35000"/>
                            </a:schemeClr>
                          </a:solidFill>
                        </a:rPr>
                        <a:t>Scalability</a:t>
                      </a:r>
                    </a:p>
                  </a:txBody>
                  <a:tcPr/>
                </a:tc>
                <a:tc>
                  <a:txBody>
                    <a:bodyPr/>
                    <a:lstStyle/>
                    <a:p>
                      <a:r>
                        <a:rPr lang="en-US" sz="1200" b="1" dirty="0">
                          <a:solidFill>
                            <a:schemeClr val="tx1">
                              <a:lumMod val="65000"/>
                              <a:lumOff val="35000"/>
                            </a:schemeClr>
                          </a:solidFill>
                        </a:rPr>
                        <a:t>(SC)</a:t>
                      </a:r>
                    </a:p>
                  </a:txBody>
                  <a:tcPr/>
                </a:tc>
                <a:extLst>
                  <a:ext uri="{0D108BD9-81ED-4DB2-BD59-A6C34878D82A}">
                    <a16:rowId xmlns:a16="http://schemas.microsoft.com/office/drawing/2014/main" val="10004"/>
                  </a:ext>
                </a:extLst>
              </a:tr>
            </a:tbl>
          </a:graphicData>
        </a:graphic>
      </p:graphicFrame>
      <p:sp>
        <p:nvSpPr>
          <p:cNvPr id="3" name="灯片编号占位符 2">
            <a:extLst>
              <a:ext uri="{FF2B5EF4-FFF2-40B4-BE49-F238E27FC236}">
                <a16:creationId xmlns:a16="http://schemas.microsoft.com/office/drawing/2014/main" id="{5977C18E-23E4-4FE4-AE34-18A5EEB50B80}"/>
              </a:ext>
            </a:extLst>
          </p:cNvPr>
          <p:cNvSpPr>
            <a:spLocks noGrp="1"/>
          </p:cNvSpPr>
          <p:nvPr>
            <p:ph type="sldNum" sz="quarter" idx="12"/>
          </p:nvPr>
        </p:nvSpPr>
        <p:spPr/>
        <p:txBody>
          <a:bodyPr/>
          <a:lstStyle/>
          <a:p>
            <a:pPr>
              <a:defRPr/>
            </a:pPr>
            <a:fld id="{583DEA8B-54F5-4C01-8179-5128A4612E80}" type="slidenum">
              <a:rPr lang="zh-CN" altLang="en-US" smtClean="0"/>
              <a:pPr>
                <a:defRPr/>
              </a:pPr>
              <a:t>24</a:t>
            </a:fld>
            <a:endParaRPr lang="en-US" altLang="zh-CN"/>
          </a:p>
        </p:txBody>
      </p:sp>
    </p:spTree>
    <p:extLst>
      <p:ext uri="{BB962C8B-B14F-4D97-AF65-F5344CB8AC3E}">
        <p14:creationId xmlns:p14="http://schemas.microsoft.com/office/powerpoint/2010/main" val="240658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childTnLst>
                          </p:cTn>
                        </p:par>
                        <p:par>
                          <p:cTn id="8" fill="hold">
                            <p:stCondLst>
                              <p:cond delay="500"/>
                            </p:stCondLst>
                            <p:childTnLst>
                              <p:par>
                                <p:cTn id="9" presetID="21" presetClass="entr" presetSubtype="3"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3)">
                                      <p:cBhvr>
                                        <p:cTn id="11" dur="1000"/>
                                        <p:tgtEl>
                                          <p:spTgt spid="10"/>
                                        </p:tgtEl>
                                      </p:cBhvr>
                                    </p:animEffect>
                                  </p:childTnLst>
                                </p:cTn>
                              </p:par>
                            </p:childTnLst>
                          </p:cTn>
                        </p:par>
                        <p:par>
                          <p:cTn id="12" fill="hold">
                            <p:stCondLst>
                              <p:cond delay="1500"/>
                            </p:stCondLst>
                            <p:childTnLst>
                              <p:par>
                                <p:cTn id="13" presetID="21" presetClass="entr" presetSubtype="3"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heel(3)">
                                      <p:cBhvr>
                                        <p:cTn id="15" dur="1000"/>
                                        <p:tgtEl>
                                          <p:spTgt spid="15"/>
                                        </p:tgtEl>
                                      </p:cBhvr>
                                    </p:animEffect>
                                  </p:childTnLst>
                                </p:cTn>
                              </p:par>
                            </p:childTnLst>
                          </p:cTn>
                        </p:par>
                        <p:par>
                          <p:cTn id="16" fill="hold">
                            <p:stCondLst>
                              <p:cond delay="2500"/>
                            </p:stCondLst>
                            <p:childTnLst>
                              <p:par>
                                <p:cTn id="17" presetID="21" presetClass="entr" presetSubtype="3"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heel(3)">
                                      <p:cBhvr>
                                        <p:cTn id="1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Chiplet</a:t>
            </a:r>
            <a:r>
              <a:rPr lang="en-US" altLang="zh-CN" dirty="0"/>
              <a:t>-</a:t>
            </a:r>
            <a:r>
              <a:rPr lang="zh-CN" altLang="en-US" dirty="0"/>
              <a:t>异构集成</a:t>
            </a:r>
          </a:p>
        </p:txBody>
      </p:sp>
      <p:sp>
        <p:nvSpPr>
          <p:cNvPr id="4" name="内容占位符 3"/>
          <p:cNvSpPr>
            <a:spLocks noGrp="1"/>
          </p:cNvSpPr>
          <p:nvPr>
            <p:ph sz="quarter" idx="1"/>
          </p:nvPr>
        </p:nvSpPr>
        <p:spPr/>
        <p:txBody>
          <a:bodyPr/>
          <a:lstStyle/>
          <a:p>
            <a:r>
              <a:rPr lang="zh-CN" altLang="en-US" dirty="0"/>
              <a:t>设计系统级芯片：从不同的</a:t>
            </a:r>
            <a:r>
              <a:rPr lang="en-US" altLang="zh-CN" dirty="0"/>
              <a:t>IP</a:t>
            </a:r>
            <a:r>
              <a:rPr lang="zh-CN" altLang="en-US" dirty="0"/>
              <a:t>供应商购买一些</a:t>
            </a:r>
            <a:r>
              <a:rPr lang="en-US" altLang="zh-CN" dirty="0"/>
              <a:t>IP</a:t>
            </a:r>
            <a:r>
              <a:rPr lang="zh-CN" altLang="en-US" dirty="0"/>
              <a:t>，软核（代码）或硬核（版图），结合自研的模块，集成为一个</a:t>
            </a:r>
            <a:r>
              <a:rPr lang="en-US" altLang="zh-CN" dirty="0" err="1"/>
              <a:t>SoC</a:t>
            </a:r>
            <a:r>
              <a:rPr lang="zh-CN" altLang="en-US" dirty="0"/>
              <a:t>，然后在某个芯片工艺节点上完成芯片设计和生产的完整流程</a:t>
            </a:r>
            <a:endParaRPr lang="en-US" altLang="zh-CN" dirty="0"/>
          </a:p>
          <a:p>
            <a:r>
              <a:rPr lang="en-US" altLang="zh-CN" dirty="0" err="1"/>
              <a:t>Chiplet</a:t>
            </a:r>
            <a:r>
              <a:rPr lang="zh-CN" altLang="en-US" dirty="0"/>
              <a:t>技术</a:t>
            </a:r>
            <a:r>
              <a:rPr lang="en-US" altLang="zh-CN" dirty="0"/>
              <a:t>--</a:t>
            </a:r>
            <a:r>
              <a:rPr lang="zh-CN" altLang="en-US" dirty="0"/>
              <a:t>搭积木</a:t>
            </a:r>
            <a:endParaRPr lang="en-US" altLang="zh-CN" dirty="0"/>
          </a:p>
          <a:p>
            <a:pPr lvl="1"/>
            <a:r>
              <a:rPr lang="zh-CN" altLang="en-US" dirty="0"/>
              <a:t>把一些预先生产好的能实现特定功能的芯片裸片（</a:t>
            </a:r>
            <a:r>
              <a:rPr lang="en-US" altLang="zh-CN" dirty="0"/>
              <a:t>die</a:t>
            </a:r>
            <a:r>
              <a:rPr lang="zh-CN" altLang="en-US" dirty="0"/>
              <a:t>）通过先进的集成技术（比如</a:t>
            </a:r>
            <a:r>
              <a:rPr lang="en-US" altLang="zh-CN" dirty="0"/>
              <a:t>3D integra</a:t>
            </a:r>
            <a:r>
              <a:rPr lang="en-US" altLang="zh-CN" u="sng" dirty="0">
                <a:hlinkClick r:id="rId2"/>
              </a:rPr>
              <a:t>ti</a:t>
            </a:r>
            <a:r>
              <a:rPr lang="en-US" altLang="zh-CN" dirty="0"/>
              <a:t>on</a:t>
            </a:r>
            <a:r>
              <a:rPr lang="zh-CN" altLang="en-US" dirty="0"/>
              <a:t>等）集成封装在一起，形成一个系统芯片</a:t>
            </a:r>
            <a:r>
              <a:rPr lang="en-US" altLang="zh-CN" dirty="0"/>
              <a:t>(</a:t>
            </a:r>
            <a:r>
              <a:rPr lang="en-US" altLang="zh-CN" dirty="0" err="1"/>
              <a:t>SoC</a:t>
            </a:r>
            <a:r>
              <a:rPr lang="en-US" altLang="zh-CN" dirty="0"/>
              <a:t>)</a:t>
            </a:r>
            <a:r>
              <a:rPr lang="zh-CN" altLang="en-US" dirty="0"/>
              <a:t>。而这些基本的裸片就是</a:t>
            </a:r>
            <a:r>
              <a:rPr lang="en-US" altLang="zh-CN" dirty="0" err="1"/>
              <a:t>Chiplet</a:t>
            </a:r>
            <a:endParaRPr lang="en-US" altLang="zh-CN" dirty="0"/>
          </a:p>
          <a:p>
            <a:pPr lvl="1"/>
            <a:r>
              <a:rPr lang="zh-CN" altLang="en-US" dirty="0"/>
              <a:t>硅片级别的”复用”</a:t>
            </a:r>
          </a:p>
        </p:txBody>
      </p:sp>
      <p:sp>
        <p:nvSpPr>
          <p:cNvPr id="5" name="灯片编号占位符 4">
            <a:extLst>
              <a:ext uri="{FF2B5EF4-FFF2-40B4-BE49-F238E27FC236}">
                <a16:creationId xmlns:a16="http://schemas.microsoft.com/office/drawing/2014/main" id="{094D9A9D-69F2-4156-B0F3-D6440557A88A}"/>
              </a:ext>
            </a:extLst>
          </p:cNvPr>
          <p:cNvSpPr>
            <a:spLocks noGrp="1"/>
          </p:cNvSpPr>
          <p:nvPr>
            <p:ph type="sldNum" sz="quarter" idx="12"/>
          </p:nvPr>
        </p:nvSpPr>
        <p:spPr/>
        <p:txBody>
          <a:bodyPr/>
          <a:lstStyle/>
          <a:p>
            <a:pPr>
              <a:defRPr/>
            </a:pPr>
            <a:fld id="{6A351363-8622-4F94-AF08-C4D4F2EA033E}" type="slidenum">
              <a:rPr lang="zh-CN" altLang="en-US" smtClean="0"/>
              <a:pPr>
                <a:defRPr/>
              </a:pPr>
              <a:t>25</a:t>
            </a:fld>
            <a:endParaRPr lang="en-US" altLang="zh-CN"/>
          </a:p>
        </p:txBody>
      </p:sp>
    </p:spTree>
    <p:extLst>
      <p:ext uri="{BB962C8B-B14F-4D97-AF65-F5344CB8AC3E}">
        <p14:creationId xmlns:p14="http://schemas.microsoft.com/office/powerpoint/2010/main" val="36125480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Chiplet</a:t>
            </a:r>
            <a:r>
              <a:rPr lang="en-US" altLang="zh-CN" dirty="0"/>
              <a:t>-</a:t>
            </a:r>
            <a:r>
              <a:rPr lang="zh-CN" altLang="en-US" dirty="0"/>
              <a:t>异构集成</a:t>
            </a:r>
          </a:p>
        </p:txBody>
      </p:sp>
      <p:pic>
        <p:nvPicPr>
          <p:cNvPr id="5" name="Picture 6">
            <a:extLst>
              <a:ext uri="{FF2B5EF4-FFF2-40B4-BE49-F238E27FC236}">
                <a16:creationId xmlns:a16="http://schemas.microsoft.com/office/drawing/2014/main" id="{2A42BDD1-779B-A240-84EF-2A38AE26CB92}"/>
              </a:ext>
            </a:extLst>
          </p:cNvPr>
          <p:cNvPicPr/>
          <p:nvPr/>
        </p:nvPicPr>
        <p:blipFill>
          <a:blip r:embed="rId2"/>
          <a:stretch>
            <a:fillRect/>
          </a:stretch>
        </p:blipFill>
        <p:spPr>
          <a:xfrm>
            <a:off x="2057400" y="1295400"/>
            <a:ext cx="8229600" cy="5060949"/>
          </a:xfrm>
          <a:prstGeom prst="rect">
            <a:avLst/>
          </a:prstGeom>
        </p:spPr>
      </p:pic>
      <p:sp>
        <p:nvSpPr>
          <p:cNvPr id="4" name="灯片编号占位符 3">
            <a:extLst>
              <a:ext uri="{FF2B5EF4-FFF2-40B4-BE49-F238E27FC236}">
                <a16:creationId xmlns:a16="http://schemas.microsoft.com/office/drawing/2014/main" id="{9632D256-7F89-4F6D-B0D6-3483F4791831}"/>
              </a:ext>
            </a:extLst>
          </p:cNvPr>
          <p:cNvSpPr>
            <a:spLocks noGrp="1"/>
          </p:cNvSpPr>
          <p:nvPr>
            <p:ph type="sldNum" sz="quarter" idx="12"/>
          </p:nvPr>
        </p:nvSpPr>
        <p:spPr/>
        <p:txBody>
          <a:bodyPr/>
          <a:lstStyle/>
          <a:p>
            <a:pPr>
              <a:defRPr/>
            </a:pPr>
            <a:fld id="{583DEA8B-54F5-4C01-8179-5128A4612E80}" type="slidenum">
              <a:rPr lang="zh-CN" altLang="en-US" smtClean="0"/>
              <a:pPr>
                <a:defRPr/>
              </a:pPr>
              <a:t>26</a:t>
            </a:fld>
            <a:endParaRPr lang="en-US" altLang="zh-CN"/>
          </a:p>
        </p:txBody>
      </p:sp>
    </p:spTree>
    <p:extLst>
      <p:ext uri="{BB962C8B-B14F-4D97-AF65-F5344CB8AC3E}">
        <p14:creationId xmlns:p14="http://schemas.microsoft.com/office/powerpoint/2010/main" val="382978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新型存储技术</a:t>
            </a:r>
            <a:endParaRPr lang="en-GB" dirty="0"/>
          </a:p>
        </p:txBody>
      </p:sp>
      <p:sp>
        <p:nvSpPr>
          <p:cNvPr id="4" name="Content Placeholder 3"/>
          <p:cNvSpPr>
            <a:spLocks noGrp="1"/>
          </p:cNvSpPr>
          <p:nvPr>
            <p:ph idx="1"/>
          </p:nvPr>
        </p:nvSpPr>
        <p:spPr>
          <a:xfrm>
            <a:off x="990601" y="1207165"/>
            <a:ext cx="9453514" cy="2144215"/>
          </a:xfrm>
        </p:spPr>
        <p:txBody>
          <a:bodyPr>
            <a:normAutofit/>
          </a:bodyPr>
          <a:lstStyle/>
          <a:p>
            <a:r>
              <a:rPr lang="en-US" sz="2000" dirty="0"/>
              <a:t>Technologies still in the lab: </a:t>
            </a:r>
            <a:r>
              <a:rPr lang="en-GB" sz="2000" dirty="0"/>
              <a:t>MRAM</a:t>
            </a:r>
            <a:r>
              <a:rPr lang="zh-CN" altLang="en-US" sz="2000" dirty="0"/>
              <a:t>、</a:t>
            </a:r>
            <a:r>
              <a:rPr lang="en-GB" sz="2000" dirty="0"/>
              <a:t>NRAM</a:t>
            </a:r>
            <a:r>
              <a:rPr lang="zh-CN" altLang="en-US" sz="2000" dirty="0"/>
              <a:t>、</a:t>
            </a:r>
            <a:r>
              <a:rPr lang="en-GB" sz="2000" dirty="0" err="1"/>
              <a:t>FeRAM</a:t>
            </a:r>
            <a:r>
              <a:rPr lang="zh-CN" altLang="en-US" sz="2000" dirty="0"/>
              <a:t>、</a:t>
            </a:r>
            <a:r>
              <a:rPr lang="en-GB" sz="2000" dirty="0"/>
              <a:t>PCRAM</a:t>
            </a:r>
            <a:r>
              <a:rPr lang="zh-CN" altLang="en-US" sz="2000" dirty="0"/>
              <a:t>、</a:t>
            </a:r>
            <a:r>
              <a:rPr lang="en-GB" sz="2000" dirty="0"/>
              <a:t>ReRAM</a:t>
            </a:r>
          </a:p>
          <a:p>
            <a:pPr lvl="1"/>
            <a:endParaRPr lang="en-GB" dirty="0"/>
          </a:p>
        </p:txBody>
      </p:sp>
      <p:pic>
        <p:nvPicPr>
          <p:cNvPr id="5" name="Google Shape;113;p19"/>
          <p:cNvPicPr preferRelativeResize="0"/>
          <p:nvPr/>
        </p:nvPicPr>
        <p:blipFill>
          <a:blip r:embed="rId3">
            <a:alphaModFix/>
          </a:blip>
          <a:stretch>
            <a:fillRect/>
          </a:stretch>
        </p:blipFill>
        <p:spPr>
          <a:xfrm>
            <a:off x="1940051" y="1572827"/>
            <a:ext cx="8127138" cy="5105400"/>
          </a:xfrm>
          <a:prstGeom prst="rect">
            <a:avLst/>
          </a:prstGeom>
          <a:noFill/>
          <a:ln>
            <a:noFill/>
          </a:ln>
        </p:spPr>
      </p:pic>
      <p:sp>
        <p:nvSpPr>
          <p:cNvPr id="7" name="灯片编号占位符 6">
            <a:extLst>
              <a:ext uri="{FF2B5EF4-FFF2-40B4-BE49-F238E27FC236}">
                <a16:creationId xmlns:a16="http://schemas.microsoft.com/office/drawing/2014/main" id="{E7494C4D-D04A-417D-8192-468E1D5153B9}"/>
              </a:ext>
            </a:extLst>
          </p:cNvPr>
          <p:cNvSpPr>
            <a:spLocks noGrp="1"/>
          </p:cNvSpPr>
          <p:nvPr>
            <p:ph type="sldNum" sz="quarter" idx="12"/>
          </p:nvPr>
        </p:nvSpPr>
        <p:spPr/>
        <p:txBody>
          <a:bodyPr/>
          <a:lstStyle/>
          <a:p>
            <a:pPr>
              <a:defRPr/>
            </a:pPr>
            <a:fld id="{6A351363-8622-4F94-AF08-C4D4F2EA033E}" type="slidenum">
              <a:rPr lang="zh-CN" altLang="en-US" smtClean="0"/>
              <a:pPr>
                <a:defRPr/>
              </a:pPr>
              <a:t>27</a:t>
            </a:fld>
            <a:endParaRPr lang="en-US" altLang="zh-CN"/>
          </a:p>
        </p:txBody>
      </p:sp>
    </p:spTree>
    <p:extLst>
      <p:ext uri="{BB962C8B-B14F-4D97-AF65-F5344CB8AC3E}">
        <p14:creationId xmlns:p14="http://schemas.microsoft.com/office/powerpoint/2010/main" val="1140447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altLang="zh-CN" dirty="0"/>
              <a:t>Static RAM (SRAM)/</a:t>
            </a:r>
            <a:r>
              <a:rPr lang="en-GB" dirty="0"/>
              <a:t>Dynamic RAM (DRAM)</a:t>
            </a:r>
          </a:p>
        </p:txBody>
      </p:sp>
      <p:sp>
        <p:nvSpPr>
          <p:cNvPr id="3" name="Content Placeholder 2"/>
          <p:cNvSpPr>
            <a:spLocks noGrp="1"/>
          </p:cNvSpPr>
          <p:nvPr>
            <p:ph idx="1"/>
          </p:nvPr>
        </p:nvSpPr>
        <p:spPr>
          <a:xfrm>
            <a:off x="609600" y="1387372"/>
            <a:ext cx="5231876" cy="4968978"/>
          </a:xfrm>
        </p:spPr>
        <p:txBody>
          <a:bodyPr>
            <a:normAutofit fontScale="77500" lnSpcReduction="20000"/>
          </a:bodyPr>
          <a:lstStyle/>
          <a:p>
            <a:r>
              <a:rPr lang="en-GB" altLang="zh-CN" dirty="0"/>
              <a:t>No direct replacement in sight for L1/L2</a:t>
            </a:r>
          </a:p>
          <a:p>
            <a:r>
              <a:rPr lang="en-GB" altLang="zh-CN" dirty="0"/>
              <a:t>Alternate L3 cache technologies</a:t>
            </a:r>
          </a:p>
          <a:p>
            <a:pPr lvl="1"/>
            <a:r>
              <a:rPr lang="en-GB" altLang="zh-CN" dirty="0" err="1"/>
              <a:t>eDRAM</a:t>
            </a:r>
            <a:r>
              <a:rPr lang="en-GB" altLang="zh-CN" dirty="0"/>
              <a:t> - Used in IBM Power CPUs</a:t>
            </a:r>
          </a:p>
          <a:p>
            <a:pPr lvl="1"/>
            <a:r>
              <a:rPr lang="en-GB" altLang="zh-CN" dirty="0"/>
              <a:t>STT-MRAM - proposed as possible replacement</a:t>
            </a:r>
          </a:p>
          <a:p>
            <a:r>
              <a:rPr lang="en-GB" dirty="0"/>
              <a:t>Dominant standards continue to evolve</a:t>
            </a:r>
          </a:p>
          <a:p>
            <a:pPr lvl="1"/>
            <a:r>
              <a:rPr lang="en-GB" dirty="0"/>
              <a:t>DDR4 -&gt; DDR5</a:t>
            </a:r>
          </a:p>
          <a:p>
            <a:pPr lvl="2"/>
            <a:r>
              <a:rPr lang="en-GB" dirty="0"/>
              <a:t>3200MT/s -&gt; 6400MT/s</a:t>
            </a:r>
          </a:p>
          <a:p>
            <a:pPr lvl="2"/>
            <a:r>
              <a:rPr lang="en-GB" dirty="0"/>
              <a:t>16Gb -&gt; 32Gb chips </a:t>
            </a:r>
          </a:p>
          <a:p>
            <a:pPr lvl="1"/>
            <a:r>
              <a:rPr lang="en-GB" dirty="0"/>
              <a:t>GDDR5 - &gt; GDDR5X</a:t>
            </a:r>
          </a:p>
          <a:p>
            <a:pPr lvl="2"/>
            <a:r>
              <a:rPr lang="en-GB" dirty="0"/>
              <a:t>14 </a:t>
            </a:r>
            <a:r>
              <a:rPr lang="en-GB" dirty="0" err="1"/>
              <a:t>Gbps</a:t>
            </a:r>
            <a:r>
              <a:rPr lang="en-GB" dirty="0"/>
              <a:t>/pin  -&gt; 16Gbps/pin</a:t>
            </a:r>
          </a:p>
          <a:p>
            <a:pPr lvl="2"/>
            <a:r>
              <a:rPr lang="en-GB" dirty="0"/>
              <a:t>8Gb -&gt; 16Gb chips</a:t>
            </a:r>
          </a:p>
          <a:p>
            <a:pPr lvl="1"/>
            <a:r>
              <a:rPr lang="en-GB" dirty="0"/>
              <a:t>HBM -&gt; HBM2</a:t>
            </a:r>
          </a:p>
          <a:p>
            <a:pPr lvl="2"/>
            <a:r>
              <a:rPr lang="en-GB" dirty="0"/>
              <a:t>1 </a:t>
            </a:r>
            <a:r>
              <a:rPr lang="en-GB" dirty="0" err="1"/>
              <a:t>Gbps</a:t>
            </a:r>
            <a:r>
              <a:rPr lang="en-GB" dirty="0"/>
              <a:t>/pin -&gt; 2.4 </a:t>
            </a:r>
            <a:r>
              <a:rPr lang="en-GB" dirty="0" err="1"/>
              <a:t>Gbps</a:t>
            </a:r>
            <a:r>
              <a:rPr lang="en-GB" dirty="0"/>
              <a:t>/pin</a:t>
            </a:r>
          </a:p>
          <a:p>
            <a:pPr lvl="2"/>
            <a:r>
              <a:rPr lang="en-GB" dirty="0"/>
              <a:t>4 die stack -&gt; 12 die stack</a:t>
            </a:r>
          </a:p>
          <a:p>
            <a:pPr lvl="2"/>
            <a:r>
              <a:rPr lang="en-GB" dirty="0"/>
              <a:t>2Gb die -&gt; 8Gb die</a:t>
            </a:r>
          </a:p>
          <a:p>
            <a:r>
              <a:rPr lang="en-GB" dirty="0"/>
              <a:t>Note memory latency remains mostly unchanged</a:t>
            </a:r>
          </a:p>
          <a:p>
            <a:endParaRPr lang="en-GB" dirty="0"/>
          </a:p>
        </p:txBody>
      </p:sp>
      <p:pic>
        <p:nvPicPr>
          <p:cNvPr id="2050" name="Picture 2" descr="https://lh6.googleusercontent.com/VtY_DKQDXIWPeQtS0FcntwxvyLO_ISw2Woy7690G2NOT_rvsUQ1PFhy8T49EicjOfHm9oXCfx6Hk2p6WEBTP3cn29toTT8-3wuI1Xoy02QqJMXdysFQW4iYPpnmA2yDsScuRjFkWJW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2452" y="3928638"/>
            <a:ext cx="5078346" cy="257303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477000" y="6443548"/>
            <a:ext cx="3878036" cy="438582"/>
          </a:xfrm>
          <a:prstGeom prst="rect">
            <a:avLst/>
          </a:prstGeom>
          <a:noFill/>
        </p:spPr>
        <p:txBody>
          <a:bodyPr wrap="square" rtlCol="0">
            <a:spAutoFit/>
          </a:bodyPr>
          <a:lstStyle/>
          <a:p>
            <a:r>
              <a:rPr lang="en-GB" sz="750" dirty="0"/>
              <a:t>(</a:t>
            </a:r>
            <a:r>
              <a:rPr lang="en-GB" sz="750" dirty="0" err="1"/>
              <a:t>Youngwoo</a:t>
            </a:r>
            <a:r>
              <a:rPr lang="en-GB" sz="750" dirty="0"/>
              <a:t> Kim,  KAIST’s Terabyte Labs)</a:t>
            </a:r>
          </a:p>
          <a:p>
            <a:r>
              <a:rPr lang="en-GB" sz="750" dirty="0"/>
              <a:t>https://www.3dincites.com/2019/02/designcon-2019-shows-board-and-system-designers-the-benefits-of-advanced-ic-packaging/</a:t>
            </a:r>
          </a:p>
        </p:txBody>
      </p:sp>
      <p:pic>
        <p:nvPicPr>
          <p:cNvPr id="8" name="Picture 2" descr="https://lh4.googleusercontent.com/rtKP9gBy29cY64rdIjRdJbnThvvukb8mYchIZbI-6KAuokJKjISaymQH2KmvWU0P8-l8o5sMLU3EP4rYLdxivzbGoCLPRQmPRw6I5ivAmlli66vR2wivIT04sz_X8DAsvlwaoPzsT_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1" y="1148401"/>
            <a:ext cx="4040255" cy="256724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9"/>
          <p:cNvSpPr/>
          <p:nvPr/>
        </p:nvSpPr>
        <p:spPr>
          <a:xfrm>
            <a:off x="5841476" y="3733362"/>
            <a:ext cx="4597925" cy="276999"/>
          </a:xfrm>
          <a:prstGeom prst="rect">
            <a:avLst/>
          </a:prstGeom>
        </p:spPr>
        <p:txBody>
          <a:bodyPr wrap="square">
            <a:spAutoFit/>
          </a:bodyPr>
          <a:lstStyle/>
          <a:p>
            <a:pPr>
              <a:spcBef>
                <a:spcPts val="0"/>
              </a:spcBef>
              <a:spcAft>
                <a:spcPts val="0"/>
              </a:spcAft>
            </a:pPr>
            <a:r>
              <a:rPr lang="en-GB" sz="1200" dirty="0"/>
              <a:t>https://www.sigarch.org/whats-the-future-of-technology-scaling/</a:t>
            </a:r>
          </a:p>
        </p:txBody>
      </p:sp>
      <p:sp>
        <p:nvSpPr>
          <p:cNvPr id="6" name="灯片编号占位符 5">
            <a:extLst>
              <a:ext uri="{FF2B5EF4-FFF2-40B4-BE49-F238E27FC236}">
                <a16:creationId xmlns:a16="http://schemas.microsoft.com/office/drawing/2014/main" id="{A3CFCC92-DD87-46A6-96AD-8F865F112EEA}"/>
              </a:ext>
            </a:extLst>
          </p:cNvPr>
          <p:cNvSpPr>
            <a:spLocks noGrp="1"/>
          </p:cNvSpPr>
          <p:nvPr>
            <p:ph type="sldNum" sz="quarter" idx="12"/>
          </p:nvPr>
        </p:nvSpPr>
        <p:spPr/>
        <p:txBody>
          <a:bodyPr/>
          <a:lstStyle/>
          <a:p>
            <a:pPr>
              <a:defRPr/>
            </a:pPr>
            <a:fld id="{6A351363-8622-4F94-AF08-C4D4F2EA033E}" type="slidenum">
              <a:rPr lang="zh-CN" altLang="en-US" smtClean="0"/>
              <a:pPr>
                <a:defRPr/>
              </a:pPr>
              <a:t>28</a:t>
            </a:fld>
            <a:endParaRPr lang="en-US" altLang="zh-CN"/>
          </a:p>
        </p:txBody>
      </p:sp>
    </p:spTree>
    <p:extLst>
      <p:ext uri="{BB962C8B-B14F-4D97-AF65-F5344CB8AC3E}">
        <p14:creationId xmlns:p14="http://schemas.microsoft.com/office/powerpoint/2010/main" val="616194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ChangeArrowheads="1"/>
          </p:cNvSpPr>
          <p:nvPr>
            <p:ph type="title"/>
          </p:nvPr>
        </p:nvSpPr>
        <p:spPr>
          <a:noFill/>
          <a:ln/>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63500" tIns="25400" rIns="63500" bIns="25400" anchor="t" anchorCtr="0">
            <a:spAutoFit/>
          </a:bodyPr>
          <a:lstStyle/>
          <a:p>
            <a:r>
              <a:rPr lang="zh-CN" altLang="en-US" dirty="0">
                <a:solidFill>
                  <a:srgbClr val="FF0000"/>
                </a:solidFill>
                <a:ea typeface="宋体" pitchFamily="2" charset="-122"/>
              </a:rPr>
              <a:t>内存容量飞快增长</a:t>
            </a:r>
            <a:endParaRPr lang="en-US" altLang="zh-CN" dirty="0">
              <a:solidFill>
                <a:srgbClr val="FF0000"/>
              </a:solidFill>
              <a:ea typeface="宋体" pitchFamily="2" charset="-122"/>
            </a:endParaRPr>
          </a:p>
        </p:txBody>
      </p:sp>
      <p:sp>
        <p:nvSpPr>
          <p:cNvPr id="2" name="灯片编号占位符 1">
            <a:extLst>
              <a:ext uri="{FF2B5EF4-FFF2-40B4-BE49-F238E27FC236}">
                <a16:creationId xmlns:a16="http://schemas.microsoft.com/office/drawing/2014/main" id="{69F0C754-F607-4F8F-959D-1D96C09546D5}"/>
              </a:ext>
            </a:extLst>
          </p:cNvPr>
          <p:cNvSpPr>
            <a:spLocks noGrp="1"/>
          </p:cNvSpPr>
          <p:nvPr>
            <p:ph type="sldNum" sz="quarter" idx="12"/>
          </p:nvPr>
        </p:nvSpPr>
        <p:spPr/>
        <p:txBody>
          <a:bodyPr/>
          <a:lstStyle/>
          <a:p>
            <a:pPr>
              <a:defRPr/>
            </a:pPr>
            <a:fld id="{583DEA8B-54F5-4C01-8179-5128A4612E80}" type="slidenum">
              <a:rPr lang="zh-CN" altLang="en-US" smtClean="0"/>
              <a:pPr>
                <a:defRPr/>
              </a:pPr>
              <a:t>29</a:t>
            </a:fld>
            <a:endParaRPr lang="en-US" altLang="zh-CN"/>
          </a:p>
        </p:txBody>
      </p:sp>
      <p:pic>
        <p:nvPicPr>
          <p:cNvPr id="6184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190626"/>
            <a:ext cx="7543800" cy="521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198854"/>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1"/>
          <p:cNvSpPr>
            <a:spLocks noGrp="1" noChangeArrowheads="1"/>
          </p:cNvSpPr>
          <p:nvPr>
            <p:ph type="title"/>
          </p:nvPr>
        </p:nvSpPr>
        <p:spPr>
          <a:ln/>
          <a:extLst>
            <a:ext uri="{91240B29-F687-4F45-9708-019B960494DF}">
              <a14:hiddenLine xmlns:a14="http://schemas.microsoft.com/office/drawing/2010/main" w="9525">
                <a:solidFill>
                  <a:srgbClr val="000000"/>
                </a:solidFill>
                <a:round/>
                <a:headEnd/>
                <a:tailEnd/>
              </a14:hiddenLine>
            </a:ext>
          </a:extLst>
        </p:spPr>
        <p:txBody>
          <a:bodyPr vert="horz" lIns="90000" tIns="46800" rIns="90000" bIns="46800" anchor="ctr" anchorCtr="0">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zh-CN" altLang="en-US" dirty="0">
                <a:solidFill>
                  <a:srgbClr val="FF0000"/>
                </a:solidFill>
              </a:rPr>
              <a:t>什么是并行</a:t>
            </a:r>
            <a:r>
              <a:rPr lang="en-US" altLang="zh-CN" dirty="0">
                <a:solidFill>
                  <a:srgbClr val="FF0000"/>
                </a:solidFill>
              </a:rPr>
              <a:t>(</a:t>
            </a:r>
            <a:r>
              <a:rPr lang="en-US" dirty="0">
                <a:solidFill>
                  <a:srgbClr val="FF0000"/>
                </a:solidFill>
              </a:rPr>
              <a:t>Parallelism)</a:t>
            </a:r>
          </a:p>
        </p:txBody>
      </p:sp>
      <p:sp>
        <p:nvSpPr>
          <p:cNvPr id="7170" name="Rectangle 2"/>
          <p:cNvSpPr>
            <a:spLocks noGrp="1" noChangeArrowheads="1"/>
          </p:cNvSpPr>
          <p:nvPr>
            <p:ph sz="quarter" idx="1"/>
          </p:nvPr>
        </p:nvSpPr>
        <p:spPr>
          <a:ln/>
          <a:extLst>
            <a:ext uri="{91240B29-F687-4F45-9708-019B960494DF}">
              <a14:hiddenLine xmlns:a14="http://schemas.microsoft.com/office/drawing/2010/main" w="9525">
                <a:solidFill>
                  <a:srgbClr val="000000"/>
                </a:solidFill>
                <a:round/>
                <a:headEnd/>
                <a:tailEnd/>
              </a14:hiddenLine>
            </a:ext>
          </a:extLst>
        </p:spPr>
        <p:txBody>
          <a:bodyPr vert="horz" lIns="90000" tIns="46800" rIns="90000" bIns="46800">
            <a:normAutofit/>
          </a:bodyPr>
          <a:lstStyle/>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3200" dirty="0"/>
              <a:t>同时多个任务</a:t>
            </a:r>
            <a:r>
              <a:rPr lang="en-US" sz="3200" dirty="0"/>
              <a:t>.</a:t>
            </a:r>
          </a:p>
          <a:p>
            <a:pPr>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3200" dirty="0"/>
              <a:t>将任务分布到多个处理单元</a:t>
            </a:r>
            <a:r>
              <a:rPr lang="en-US" sz="3200" dirty="0"/>
              <a:t>.</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152" y="2495972"/>
            <a:ext cx="5101838" cy="3421022"/>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2466173"/>
            <a:ext cx="5101838" cy="34012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灯片编号占位符 2">
            <a:extLst>
              <a:ext uri="{FF2B5EF4-FFF2-40B4-BE49-F238E27FC236}">
                <a16:creationId xmlns:a16="http://schemas.microsoft.com/office/drawing/2014/main" id="{1C7D8422-6B90-4475-A3A3-1A5BE3F24EB1}"/>
              </a:ext>
            </a:extLst>
          </p:cNvPr>
          <p:cNvSpPr>
            <a:spLocks noGrp="1"/>
          </p:cNvSpPr>
          <p:nvPr>
            <p:ph type="sldNum" sz="quarter" idx="12"/>
          </p:nvPr>
        </p:nvSpPr>
        <p:spPr/>
        <p:txBody>
          <a:bodyPr/>
          <a:lstStyle/>
          <a:p>
            <a:pPr>
              <a:defRPr/>
            </a:pPr>
            <a:fld id="{6A351363-8622-4F94-AF08-C4D4F2EA033E}" type="slidenum">
              <a:rPr lang="zh-CN" altLang="en-US" smtClean="0"/>
              <a:pPr>
                <a:defRPr/>
              </a:pPr>
              <a:t>3</a:t>
            </a:fld>
            <a:endParaRPr lang="en-US" altLang="zh-CN"/>
          </a:p>
        </p:txBody>
      </p:sp>
    </p:spTree>
    <p:extLst>
      <p:ext uri="{BB962C8B-B14F-4D97-AF65-F5344CB8AC3E}">
        <p14:creationId xmlns:p14="http://schemas.microsoft.com/office/powerpoint/2010/main" val="16634717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bwMode="auto">
          <a:xfrm>
            <a:off x="583250" y="1371600"/>
            <a:ext cx="4719638" cy="1143983"/>
          </a:xfrm>
          <a:prstGeom prst="rect">
            <a:avLst/>
          </a:prstGeom>
          <a:noFill/>
          <a:ln w="9525">
            <a:noFill/>
            <a:miter lim="800000"/>
            <a:headEnd/>
            <a:tailEnd/>
          </a:ln>
        </p:spPr>
        <p:txBody>
          <a:bodyPr lIns="92075" tIns="46038" rIns="92075" bIns="46038"/>
          <a:lstStyle>
            <a:lvl1pPr marL="230188" indent="-230188" eaLnBrk="0" hangingPunct="0">
              <a:defRPr b="1">
                <a:solidFill>
                  <a:schemeClr val="tx1"/>
                </a:solidFill>
                <a:latin typeface="Arial Narrow" panose="020B0606020202030204" pitchFamily="34" charset="0"/>
                <a:ea typeface="Gulim" panose="020B0600000101010101" pitchFamily="34" charset="-127"/>
              </a:defRPr>
            </a:lvl1pPr>
            <a:lvl2pPr marL="742950" indent="-285750" eaLnBrk="0" hangingPunct="0">
              <a:defRPr b="1">
                <a:solidFill>
                  <a:schemeClr val="tx1"/>
                </a:solidFill>
                <a:latin typeface="Arial Narrow" panose="020B0606020202030204" pitchFamily="34" charset="0"/>
                <a:ea typeface="Gulim" panose="020B0600000101010101" pitchFamily="34" charset="-127"/>
              </a:defRPr>
            </a:lvl2pPr>
            <a:lvl3pPr marL="1143000" indent="-228600" eaLnBrk="0" hangingPunct="0">
              <a:defRPr b="1">
                <a:solidFill>
                  <a:schemeClr val="tx1"/>
                </a:solidFill>
                <a:latin typeface="Arial Narrow" panose="020B0606020202030204" pitchFamily="34" charset="0"/>
                <a:ea typeface="Gulim" panose="020B0600000101010101" pitchFamily="34" charset="-127"/>
              </a:defRPr>
            </a:lvl3pPr>
            <a:lvl4pPr marL="1600200" indent="-228600" eaLnBrk="0" hangingPunct="0">
              <a:defRPr b="1">
                <a:solidFill>
                  <a:schemeClr val="tx1"/>
                </a:solidFill>
                <a:latin typeface="Arial Narrow" panose="020B0606020202030204" pitchFamily="34" charset="0"/>
                <a:ea typeface="Gulim" panose="020B0600000101010101" pitchFamily="34" charset="-127"/>
              </a:defRPr>
            </a:lvl4pPr>
            <a:lvl5pPr marL="2057400" indent="-228600" eaLnBrk="0" hangingPunct="0">
              <a:defRPr b="1">
                <a:solidFill>
                  <a:schemeClr val="tx1"/>
                </a:solidFill>
                <a:latin typeface="Arial Narrow" panose="020B0606020202030204" pitchFamily="34" charset="0"/>
                <a:ea typeface="Gulim" panose="020B0600000101010101" pitchFamily="34" charset="-127"/>
              </a:defRPr>
            </a:lvl5pPr>
            <a:lvl6pPr marL="2514600" indent="-2286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6pPr>
            <a:lvl7pPr marL="2971800" indent="-2286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7pPr>
            <a:lvl8pPr marL="3429000" indent="-2286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8pPr>
            <a:lvl9pPr marL="3886200" indent="-228600" eaLnBrk="0" fontAlgn="base" latinLnBrk="1" hangingPunct="0">
              <a:spcBef>
                <a:spcPct val="0"/>
              </a:spcBef>
              <a:spcAft>
                <a:spcPct val="0"/>
              </a:spcAft>
              <a:defRPr b="1">
                <a:solidFill>
                  <a:schemeClr val="tx1"/>
                </a:solidFill>
                <a:latin typeface="Arial Narrow" panose="020B0606020202030204" pitchFamily="34" charset="0"/>
                <a:ea typeface="Gulim" panose="020B0600000101010101" pitchFamily="34" charset="-127"/>
              </a:defRPr>
            </a:lvl9pPr>
          </a:lstStyle>
          <a:p>
            <a:pPr algn="just" latinLnBrk="0">
              <a:lnSpc>
                <a:spcPct val="80000"/>
              </a:lnSpc>
              <a:spcBef>
                <a:spcPct val="10000"/>
              </a:spcBef>
              <a:buClr>
                <a:srgbClr val="FF0000"/>
              </a:buClr>
              <a:buFontTx/>
              <a:buChar char="•"/>
            </a:pPr>
            <a:r>
              <a:rPr lang="en-US" altLang="ko-KR" sz="2400" b="0" dirty="0">
                <a:latin typeface="Arial" panose="020B0604020202020204" pitchFamily="34" charset="0"/>
                <a:cs typeface="Arial" panose="020B0604020202020204" pitchFamily="34" charset="0"/>
                <a:sym typeface="Wingdings" panose="05000000000000000000" pitchFamily="2" charset="2"/>
              </a:rPr>
              <a:t>DRAM</a:t>
            </a:r>
            <a:r>
              <a:rPr lang="zh-CN" altLang="en-US" sz="2400" b="0" dirty="0">
                <a:latin typeface="Arial" panose="020B0604020202020204" pitchFamily="34" charset="0"/>
                <a:cs typeface="Arial" panose="020B0604020202020204" pitchFamily="34" charset="0"/>
                <a:sym typeface="Wingdings" panose="05000000000000000000" pitchFamily="2" charset="2"/>
              </a:rPr>
              <a:t>的密度每隔</a:t>
            </a:r>
            <a:r>
              <a:rPr lang="en-US" altLang="zh-CN" sz="2400" b="0" dirty="0">
                <a:latin typeface="Arial" panose="020B0604020202020204" pitchFamily="34" charset="0"/>
                <a:cs typeface="Arial" panose="020B0604020202020204" pitchFamily="34" charset="0"/>
                <a:sym typeface="Wingdings" panose="05000000000000000000" pitchFamily="2" charset="2"/>
              </a:rPr>
              <a:t>3</a:t>
            </a:r>
            <a:r>
              <a:rPr lang="zh-CN" altLang="en-US" sz="2400" b="0" dirty="0">
                <a:latin typeface="Arial" panose="020B0604020202020204" pitchFamily="34" charset="0"/>
                <a:cs typeface="Arial" panose="020B0604020202020204" pitchFamily="34" charset="0"/>
                <a:sym typeface="Wingdings" panose="05000000000000000000" pitchFamily="2" charset="2"/>
              </a:rPr>
              <a:t>年翻一番</a:t>
            </a:r>
            <a:endParaRPr lang="en-US" altLang="ko-KR" sz="2400" b="0" dirty="0">
              <a:solidFill>
                <a:srgbClr val="FF0000"/>
              </a:solidFill>
              <a:latin typeface="Arial" panose="020B0604020202020204" pitchFamily="34" charset="0"/>
              <a:cs typeface="Arial" panose="020B0604020202020204" pitchFamily="34" charset="0"/>
              <a:sym typeface="Wingdings" panose="05000000000000000000" pitchFamily="2" charset="2"/>
            </a:endParaRPr>
          </a:p>
        </p:txBody>
      </p:sp>
      <p:sp>
        <p:nvSpPr>
          <p:cNvPr id="7170" name="Title 1"/>
          <p:cNvSpPr>
            <a:spLocks noGrp="1"/>
          </p:cNvSpPr>
          <p:nvPr>
            <p:ph type="title"/>
          </p:nvPr>
        </p:nvSpPr>
        <p:spPr/>
        <p:txBody>
          <a:bodyPr/>
          <a:lstStyle/>
          <a:p>
            <a:r>
              <a:rPr lang="en-US" altLang="ko-KR" dirty="0">
                <a:ea typeface="Gulim" panose="020B0600000101010101" pitchFamily="34" charset="-127"/>
              </a:rPr>
              <a:t>DRAM</a:t>
            </a:r>
            <a:r>
              <a:rPr lang="zh-CN" altLang="en-US" dirty="0">
                <a:ea typeface="Gulim" panose="020B0600000101010101" pitchFamily="34" charset="-127"/>
              </a:rPr>
              <a:t>发展趋势</a:t>
            </a:r>
            <a:endParaRPr lang="ko-KR" altLang="en-US" dirty="0">
              <a:ea typeface="Gulim" panose="020B0600000101010101" pitchFamily="34" charset="-127"/>
            </a:endParaRPr>
          </a:p>
        </p:txBody>
      </p:sp>
      <p:sp>
        <p:nvSpPr>
          <p:cNvPr id="3" name="灯片编号占位符 2">
            <a:extLst>
              <a:ext uri="{FF2B5EF4-FFF2-40B4-BE49-F238E27FC236}">
                <a16:creationId xmlns:a16="http://schemas.microsoft.com/office/drawing/2014/main" id="{4FDB43A3-2156-4A1F-A3F2-76C03DFE51C8}"/>
              </a:ext>
            </a:extLst>
          </p:cNvPr>
          <p:cNvSpPr>
            <a:spLocks noGrp="1"/>
          </p:cNvSpPr>
          <p:nvPr>
            <p:ph type="sldNum" sz="quarter" idx="12"/>
          </p:nvPr>
        </p:nvSpPr>
        <p:spPr/>
        <p:txBody>
          <a:bodyPr/>
          <a:lstStyle/>
          <a:p>
            <a:pPr>
              <a:defRPr/>
            </a:pPr>
            <a:fld id="{6A351363-8622-4F94-AF08-C4D4F2EA033E}" type="slidenum">
              <a:rPr lang="zh-CN" altLang="en-US" smtClean="0"/>
              <a:pPr>
                <a:defRPr/>
              </a:pPr>
              <a:t>30</a:t>
            </a:fld>
            <a:endParaRPr lang="en-US" altLang="zh-CN"/>
          </a:p>
        </p:txBody>
      </p:sp>
      <p:graphicFrame>
        <p:nvGraphicFramePr>
          <p:cNvPr id="22" name="C 3"/>
          <p:cNvGraphicFramePr>
            <a:graphicFrameLocks noGrp="1"/>
          </p:cNvGraphicFramePr>
          <p:nvPr>
            <p:ph sz="quarter" idx="4294967295"/>
            <p:extLst>
              <p:ext uri="{D42A27DB-BD31-4B8C-83A1-F6EECF244321}">
                <p14:modId xmlns:p14="http://schemas.microsoft.com/office/powerpoint/2010/main" val="4196871728"/>
              </p:ext>
            </p:extLst>
          </p:nvPr>
        </p:nvGraphicFramePr>
        <p:xfrm>
          <a:off x="762000" y="2019300"/>
          <a:ext cx="4560124" cy="42291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 2"/>
          <p:cNvGraphicFramePr>
            <a:graphicFrameLocks/>
          </p:cNvGraphicFramePr>
          <p:nvPr>
            <p:extLst>
              <p:ext uri="{D42A27DB-BD31-4B8C-83A1-F6EECF244321}">
                <p14:modId xmlns:p14="http://schemas.microsoft.com/office/powerpoint/2010/main" val="541726858"/>
              </p:ext>
            </p:extLst>
          </p:nvPr>
        </p:nvGraphicFramePr>
        <p:xfrm>
          <a:off x="5867401" y="2362200"/>
          <a:ext cx="5105399" cy="3886200"/>
        </p:xfrm>
        <a:graphic>
          <a:graphicData uri="http://schemas.openxmlformats.org/drawingml/2006/chart">
            <c:chart xmlns:c="http://schemas.openxmlformats.org/drawingml/2006/chart" xmlns:r="http://schemas.openxmlformats.org/officeDocument/2006/relationships" r:id="rId4"/>
          </a:graphicData>
        </a:graphic>
      </p:graphicFrame>
      <p:sp>
        <p:nvSpPr>
          <p:cNvPr id="7" name="Content Placeholder 2"/>
          <p:cNvSpPr txBox="1">
            <a:spLocks/>
          </p:cNvSpPr>
          <p:nvPr/>
        </p:nvSpPr>
        <p:spPr bwMode="auto">
          <a:xfrm>
            <a:off x="6096001" y="1219200"/>
            <a:ext cx="5029199" cy="1524000"/>
          </a:xfrm>
          <a:prstGeom prst="rect">
            <a:avLst/>
          </a:prstGeom>
          <a:noFill/>
          <a:ln w="9525">
            <a:noFill/>
            <a:miter lim="800000"/>
            <a:headEnd/>
            <a:tailEnd/>
          </a:ln>
        </p:spPr>
        <p:txBody>
          <a:bodyPr lIns="92075" tIns="46038" rIns="92075" bIns="46038"/>
          <a:lstStyle/>
          <a:p>
            <a:pPr marL="230188" indent="-230188" algn="just" eaLnBrk="0" hangingPunct="0">
              <a:lnSpc>
                <a:spcPct val="80000"/>
              </a:lnSpc>
              <a:spcBef>
                <a:spcPct val="10000"/>
              </a:spcBef>
              <a:buClr>
                <a:srgbClr val="FF0000"/>
              </a:buClr>
              <a:buFontTx/>
              <a:buChar char="•"/>
              <a:defRPr/>
            </a:pPr>
            <a:r>
              <a:rPr lang="en-US" altLang="ko-KR" sz="2000" kern="0" dirty="0">
                <a:ea typeface="굴림" pitchFamily="34" charset="-127"/>
                <a:cs typeface="Arial" charset="0"/>
                <a:sym typeface="Wingdings" pitchFamily="2" charset="2"/>
              </a:rPr>
              <a:t>DRAM</a:t>
            </a:r>
            <a:r>
              <a:rPr lang="zh-CN" altLang="en-US" sz="2000" kern="0" dirty="0">
                <a:ea typeface="굴림" pitchFamily="34" charset="-127"/>
                <a:cs typeface="Arial" charset="0"/>
                <a:sym typeface="Wingdings" pitchFamily="2" charset="2"/>
              </a:rPr>
              <a:t>数据率每隔</a:t>
            </a:r>
            <a:r>
              <a:rPr lang="en-US" altLang="ko-KR" sz="2000" kern="0" dirty="0">
                <a:solidFill>
                  <a:srgbClr val="FF0000"/>
                </a:solidFill>
                <a:ea typeface="굴림" pitchFamily="34" charset="-127"/>
                <a:cs typeface="Arial" charset="0"/>
                <a:sym typeface="Wingdings" pitchFamily="2" charset="2"/>
              </a:rPr>
              <a:t>4-5 </a:t>
            </a:r>
            <a:r>
              <a:rPr lang="zh-CN" altLang="en-US" sz="2000" kern="0" dirty="0">
                <a:solidFill>
                  <a:srgbClr val="FF0000"/>
                </a:solidFill>
                <a:ea typeface="굴림" pitchFamily="34" charset="-127"/>
                <a:cs typeface="Arial" charset="0"/>
                <a:sym typeface="Wingdings" pitchFamily="2" charset="2"/>
              </a:rPr>
              <a:t>年翻一番</a:t>
            </a:r>
            <a:endParaRPr lang="en-US" altLang="ko-KR" sz="2000" kern="0" dirty="0">
              <a:solidFill>
                <a:srgbClr val="FF0000"/>
              </a:solidFill>
              <a:ea typeface="굴림" pitchFamily="34" charset="-127"/>
              <a:cs typeface="Arial" charset="0"/>
              <a:sym typeface="Wingdings" pitchFamily="2" charset="2"/>
            </a:endParaRPr>
          </a:p>
          <a:p>
            <a:pPr marL="230188" indent="-230188" algn="just" eaLnBrk="0" hangingPunct="0">
              <a:lnSpc>
                <a:spcPct val="80000"/>
              </a:lnSpc>
              <a:spcBef>
                <a:spcPct val="10000"/>
              </a:spcBef>
              <a:buClr>
                <a:srgbClr val="FF0000"/>
              </a:buClr>
              <a:buFontTx/>
              <a:buChar char="•"/>
              <a:defRPr/>
            </a:pPr>
            <a:r>
              <a:rPr lang="en-US" altLang="ko-KR" sz="2000" kern="0" dirty="0">
                <a:ea typeface="굴림" pitchFamily="34" charset="-127"/>
                <a:cs typeface="Arial" charset="0"/>
                <a:sym typeface="Wingdings" pitchFamily="2" charset="2"/>
              </a:rPr>
              <a:t>Projections for DRAM data rates revised upwards over time</a:t>
            </a:r>
          </a:p>
          <a:p>
            <a:pPr marL="230188" indent="-230188" algn="just" eaLnBrk="0" hangingPunct="0">
              <a:lnSpc>
                <a:spcPct val="80000"/>
              </a:lnSpc>
              <a:spcBef>
                <a:spcPct val="10000"/>
              </a:spcBef>
              <a:buClr>
                <a:srgbClr val="FF0000"/>
              </a:buClr>
              <a:buFontTx/>
              <a:buChar char="•"/>
              <a:defRPr/>
            </a:pPr>
            <a:r>
              <a:rPr lang="en-US" altLang="ko-KR" sz="2000" kern="0" dirty="0">
                <a:ea typeface="굴림" pitchFamily="34" charset="-127"/>
                <a:cs typeface="Arial" charset="0"/>
                <a:sym typeface="Wingdings" pitchFamily="2" charset="2"/>
              </a:rPr>
              <a:t>Current data-rates at    2.2 Gb/s</a:t>
            </a:r>
          </a:p>
        </p:txBody>
      </p:sp>
    </p:spTree>
    <p:extLst>
      <p:ext uri="{BB962C8B-B14F-4D97-AF65-F5344CB8AC3E}">
        <p14:creationId xmlns:p14="http://schemas.microsoft.com/office/powerpoint/2010/main" val="2357629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ChangeArrowheads="1"/>
          </p:cNvSpPr>
          <p:nvPr>
            <p:ph type="title"/>
          </p:nvPr>
        </p:nvSpPr>
        <p:spPr>
          <a:noFill/>
          <a:ln/>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63500" tIns="25400" rIns="63500" bIns="25400" anchor="t" anchorCtr="0">
            <a:spAutoFit/>
          </a:bodyPr>
          <a:lstStyle/>
          <a:p>
            <a:r>
              <a:rPr lang="zh-CN" altLang="en-US" sz="3600" dirty="0">
                <a:solidFill>
                  <a:srgbClr val="FF0000"/>
                </a:solidFill>
              </a:rPr>
              <a:t>内存容量与速度分化</a:t>
            </a:r>
            <a:endParaRPr lang="en-US" altLang="zh-CN" sz="3600" dirty="0">
              <a:solidFill>
                <a:srgbClr val="FF0000"/>
              </a:solidFill>
              <a:ea typeface="宋体" pitchFamily="2" charset="-122"/>
            </a:endParaRPr>
          </a:p>
        </p:txBody>
      </p:sp>
      <p:sp>
        <p:nvSpPr>
          <p:cNvPr id="2" name="灯片编号占位符 1">
            <a:extLst>
              <a:ext uri="{FF2B5EF4-FFF2-40B4-BE49-F238E27FC236}">
                <a16:creationId xmlns:a16="http://schemas.microsoft.com/office/drawing/2014/main" id="{DAA48554-C53C-416C-8AF5-AD9716B20225}"/>
              </a:ext>
            </a:extLst>
          </p:cNvPr>
          <p:cNvSpPr>
            <a:spLocks noGrp="1"/>
          </p:cNvSpPr>
          <p:nvPr>
            <p:ph type="sldNum" sz="quarter" idx="12"/>
          </p:nvPr>
        </p:nvSpPr>
        <p:spPr/>
        <p:txBody>
          <a:bodyPr/>
          <a:lstStyle/>
          <a:p>
            <a:pPr>
              <a:defRPr/>
            </a:pPr>
            <a:fld id="{6A351363-8622-4F94-AF08-C4D4F2EA033E}" type="slidenum">
              <a:rPr lang="zh-CN" altLang="en-US" smtClean="0"/>
              <a:pPr>
                <a:defRPr/>
              </a:pPr>
              <a:t>31</a:t>
            </a:fld>
            <a:endParaRPr lang="en-US" altLang="zh-CN"/>
          </a:p>
        </p:txBody>
      </p:sp>
      <p:sp>
        <p:nvSpPr>
          <p:cNvPr id="621571" name="Rectangle 3"/>
          <p:cNvSpPr>
            <a:spLocks noGrp="1" noChangeArrowheads="1"/>
          </p:cNvSpPr>
          <p:nvPr>
            <p:ph sz="quarter" idx="4294967295"/>
          </p:nvPr>
        </p:nvSpPr>
        <p:spPr>
          <a:xfrm>
            <a:off x="816865" y="1160463"/>
            <a:ext cx="10765535" cy="1676400"/>
          </a:xfrm>
          <a:noFill/>
          <a:ln/>
          <a:extLs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lIns="90487" tIns="44450" rIns="90487" bIns="44450">
            <a:normAutofit lnSpcReduction="10000"/>
          </a:bodyPr>
          <a:lstStyle/>
          <a:p>
            <a:r>
              <a:rPr lang="zh-CN" altLang="en-US" dirty="0"/>
              <a:t>容量与速度分化愈大</a:t>
            </a:r>
            <a:endParaRPr lang="en-US" altLang="zh-CN" dirty="0"/>
          </a:p>
          <a:p>
            <a:pPr lvl="1"/>
            <a:r>
              <a:rPr lang="zh-CN" altLang="en-US" dirty="0"/>
              <a:t>容量增加了</a:t>
            </a:r>
            <a:r>
              <a:rPr lang="en-US" altLang="zh-CN" dirty="0"/>
              <a:t>1000x</a:t>
            </a:r>
            <a:r>
              <a:rPr lang="zh-CN" altLang="en-US" dirty="0"/>
              <a:t>（</a:t>
            </a:r>
            <a:r>
              <a:rPr lang="en-US" altLang="zh-CN" dirty="0"/>
              <a:t>1980-95</a:t>
            </a:r>
            <a:r>
              <a:rPr lang="zh-CN" altLang="en-US" dirty="0"/>
              <a:t>），每年增加</a:t>
            </a:r>
            <a:r>
              <a:rPr lang="en-US" altLang="zh-CN" dirty="0"/>
              <a:t>50%</a:t>
            </a:r>
          </a:p>
          <a:p>
            <a:pPr lvl="1">
              <a:spcBef>
                <a:spcPts val="600"/>
              </a:spcBef>
            </a:pPr>
            <a:r>
              <a:rPr lang="zh-CN" altLang="en-US" dirty="0"/>
              <a:t>延迟每年只减少</a:t>
            </a:r>
            <a:r>
              <a:rPr lang="en-US" altLang="zh-CN" dirty="0"/>
              <a:t>3%  (only 2x from 1980-95)</a:t>
            </a:r>
          </a:p>
          <a:p>
            <a:pPr lvl="1">
              <a:spcBef>
                <a:spcPts val="600"/>
              </a:spcBef>
            </a:pPr>
            <a:r>
              <a:rPr lang="zh-CN" altLang="en-US" dirty="0"/>
              <a:t>每一内存条带宽只增加</a:t>
            </a:r>
            <a:r>
              <a:rPr lang="en-US" altLang="zh-CN" dirty="0"/>
              <a:t>2</a:t>
            </a:r>
            <a:r>
              <a:rPr lang="zh-CN" altLang="en-US" dirty="0"/>
              <a:t>倍</a:t>
            </a:r>
            <a:endParaRPr lang="en-US" altLang="zh-CN" dirty="0"/>
          </a:p>
        </p:txBody>
      </p:sp>
      <p:pic>
        <p:nvPicPr>
          <p:cNvPr id="6215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3995" y="2800104"/>
            <a:ext cx="5198432" cy="2722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1573" name="Rectangle 5"/>
          <p:cNvSpPr>
            <a:spLocks noChangeArrowheads="1"/>
          </p:cNvSpPr>
          <p:nvPr/>
        </p:nvSpPr>
        <p:spPr bwMode="auto">
          <a:xfrm>
            <a:off x="914400" y="5486401"/>
            <a:ext cx="9338187" cy="966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7" tIns="44450" rIns="90487" bIns="44450"/>
          <a:lstStyle/>
          <a:p>
            <a:pPr marL="342900" indent="-342900" algn="l">
              <a:buFont typeface="Wingdings" pitchFamily="2" charset="2"/>
              <a:buChar char="§"/>
            </a:pPr>
            <a:r>
              <a:rPr lang="zh-CN" altLang="en-US" dirty="0">
                <a:solidFill>
                  <a:schemeClr val="tx1"/>
                </a:solidFill>
                <a:effectLst>
                  <a:outerShdw blurRad="38100" dist="38100" dir="2700000" algn="tl">
                    <a:srgbClr val="C0C0C0"/>
                  </a:outerShdw>
                </a:effectLst>
                <a:ea typeface="宋体" pitchFamily="2" charset="-122"/>
              </a:rPr>
              <a:t>内存更大，但较慢</a:t>
            </a:r>
            <a:endParaRPr lang="en-US" altLang="zh-CN" dirty="0">
              <a:solidFill>
                <a:schemeClr val="tx1"/>
              </a:solidFill>
              <a:effectLst>
                <a:outerShdw blurRad="38100" dist="38100" dir="2700000" algn="tl">
                  <a:srgbClr val="C0C0C0"/>
                </a:outerShdw>
              </a:effectLst>
              <a:ea typeface="宋体" pitchFamily="2" charset="-122"/>
            </a:endParaRPr>
          </a:p>
          <a:p>
            <a:pPr marL="742950" lvl="1" indent="-285750" algn="l">
              <a:buFont typeface="Wingdings" pitchFamily="2" charset="2"/>
              <a:buChar char="§"/>
            </a:pPr>
            <a:r>
              <a:rPr lang="zh-CN" altLang="en-US" sz="2000" dirty="0">
                <a:effectLst>
                  <a:outerShdw blurRad="38100" dist="38100" dir="2700000" algn="tl">
                    <a:srgbClr val="C0C0C0"/>
                  </a:outerShdw>
                </a:effectLst>
                <a:ea typeface="宋体" pitchFamily="2" charset="-122"/>
              </a:rPr>
              <a:t>需要并行传输数据</a:t>
            </a:r>
            <a:endParaRPr lang="en-US" altLang="zh-CN" sz="2000" dirty="0">
              <a:effectLst>
                <a:outerShdw blurRad="38100" dist="38100" dir="2700000" algn="tl">
                  <a:srgbClr val="C0C0C0"/>
                </a:outerShdw>
              </a:effectLst>
              <a:ea typeface="宋体" pitchFamily="2" charset="-122"/>
            </a:endParaRPr>
          </a:p>
          <a:p>
            <a:pPr marL="742950" lvl="1" indent="-285750" algn="l">
              <a:buFont typeface="Wingdings" pitchFamily="2" charset="2"/>
              <a:buChar char="§"/>
            </a:pPr>
            <a:r>
              <a:rPr lang="zh-CN" altLang="en-US" sz="2000" dirty="0">
                <a:effectLst>
                  <a:outerShdw blurRad="38100" dist="38100" dir="2700000" algn="tl">
                    <a:srgbClr val="C0C0C0"/>
                  </a:outerShdw>
                </a:effectLst>
                <a:ea typeface="宋体" pitchFamily="2" charset="-122"/>
              </a:rPr>
              <a:t>需要更多的内存层次</a:t>
            </a:r>
            <a:endParaRPr lang="en-US" altLang="zh-CN" sz="2000" dirty="0">
              <a:effectLst>
                <a:outerShdw blurRad="38100" dist="38100" dir="2700000" algn="tl">
                  <a:srgbClr val="C0C0C0"/>
                </a:outerShdw>
              </a:effectLst>
              <a:ea typeface="宋体" pitchFamily="2" charset="-122"/>
            </a:endParaRPr>
          </a:p>
        </p:txBody>
      </p:sp>
    </p:spTree>
    <p:extLst>
      <p:ext uri="{BB962C8B-B14F-4D97-AF65-F5344CB8AC3E}">
        <p14:creationId xmlns:p14="http://schemas.microsoft.com/office/powerpoint/2010/main" val="1710583754"/>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Performance gaps in memory hierarchy</a:t>
            </a:r>
          </a:p>
        </p:txBody>
      </p:sp>
      <p:pic>
        <p:nvPicPr>
          <p:cNvPr id="4104" name="Picture 8" descr="https://lh6.googleusercontent.com/JuE_hSzsWmf-hcsKyq9rUD40Nj-lF5E5pGf2inXrjFm7sSOkSiz2aw0CsD9GinglUHemNHbKej7GkiFeCdfq433rKunZkwvCqCpjHMMbSoO6pufKgk8i1T96YUWW5niZz94QiECsAEU"/>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9256" y="1381390"/>
            <a:ext cx="7284564" cy="410501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lh4.googleusercontent.com/9DHJGKmHwIjv-IwdfS9cJ4pysK4a8zQJjZlp2RVAozRlbgGsc9fsBPBH36MN5AyA4HgUfkPuR-QHbO2NKCWMCzco6Cyh6tiLANpnQe8ACpKg6ApFGeOqRhAWLSOAdumpgZF1ubfLR2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7916" y="1186680"/>
            <a:ext cx="7932885" cy="46308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546020" y="5858728"/>
            <a:ext cx="3066865" cy="323165"/>
          </a:xfrm>
          <a:prstGeom prst="rect">
            <a:avLst/>
          </a:prstGeom>
          <a:noFill/>
        </p:spPr>
        <p:txBody>
          <a:bodyPr wrap="none" rtlCol="0">
            <a:spAutoFit/>
          </a:bodyPr>
          <a:lstStyle/>
          <a:p>
            <a:r>
              <a:rPr lang="en-GB" sz="750" dirty="0"/>
              <a:t>https://www.opencompute.org/files/OCP-GenZ-March-2018-final.pdf</a:t>
            </a:r>
            <a:br>
              <a:rPr lang="en-GB" sz="750" dirty="0"/>
            </a:br>
            <a:endParaRPr lang="en-GB" sz="750" dirty="0"/>
          </a:p>
        </p:txBody>
      </p:sp>
      <p:sp>
        <p:nvSpPr>
          <p:cNvPr id="7" name="TextBox 6"/>
          <p:cNvSpPr txBox="1"/>
          <p:nvPr/>
        </p:nvSpPr>
        <p:spPr>
          <a:xfrm>
            <a:off x="4724401" y="5974144"/>
            <a:ext cx="3199915" cy="207749"/>
          </a:xfrm>
          <a:prstGeom prst="rect">
            <a:avLst/>
          </a:prstGeom>
          <a:noFill/>
        </p:spPr>
        <p:txBody>
          <a:bodyPr wrap="none" rtlCol="0">
            <a:spAutoFit/>
          </a:bodyPr>
          <a:lstStyle/>
          <a:p>
            <a:r>
              <a:rPr lang="en-GB" sz="750" dirty="0"/>
              <a:t>https://www.eetimes.com/author.asp?section_id=36&amp;doc_id=1334088#</a:t>
            </a:r>
          </a:p>
        </p:txBody>
      </p:sp>
      <p:sp>
        <p:nvSpPr>
          <p:cNvPr id="5" name="灯片编号占位符 4">
            <a:extLst>
              <a:ext uri="{FF2B5EF4-FFF2-40B4-BE49-F238E27FC236}">
                <a16:creationId xmlns:a16="http://schemas.microsoft.com/office/drawing/2014/main" id="{E8AE025A-171F-46C7-99A5-4B0CAE581AC8}"/>
              </a:ext>
            </a:extLst>
          </p:cNvPr>
          <p:cNvSpPr>
            <a:spLocks noGrp="1"/>
          </p:cNvSpPr>
          <p:nvPr>
            <p:ph type="sldNum" sz="quarter" idx="12"/>
          </p:nvPr>
        </p:nvSpPr>
        <p:spPr/>
        <p:txBody>
          <a:bodyPr/>
          <a:lstStyle/>
          <a:p>
            <a:pPr>
              <a:defRPr/>
            </a:pPr>
            <a:fld id="{583DEA8B-54F5-4C01-8179-5128A4612E80}" type="slidenum">
              <a:rPr lang="zh-CN" altLang="en-US" smtClean="0"/>
              <a:pPr>
                <a:defRPr/>
              </a:pPr>
              <a:t>32</a:t>
            </a:fld>
            <a:endParaRPr lang="en-US" altLang="zh-CN"/>
          </a:p>
        </p:txBody>
      </p:sp>
    </p:spTree>
    <p:extLst>
      <p:ext uri="{BB962C8B-B14F-4D97-AF65-F5344CB8AC3E}">
        <p14:creationId xmlns:p14="http://schemas.microsoft.com/office/powerpoint/2010/main" val="1411738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104"/>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410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7" name="Rectangle 3"/>
          <p:cNvSpPr>
            <a:spLocks noGrp="1" noChangeArrowheads="1"/>
          </p:cNvSpPr>
          <p:nvPr>
            <p:ph type="title"/>
          </p:nvPr>
        </p:nvSpPr>
        <p:spPr>
          <a:noFill/>
          <a:ln/>
        </p:spPr>
        <p:txBody>
          <a:bodyPr/>
          <a:lstStyle/>
          <a:p>
            <a:r>
              <a:rPr lang="zh-CN" altLang="en-US" dirty="0"/>
              <a:t>磁盘趋势</a:t>
            </a:r>
            <a:endParaRPr lang="en-US" dirty="0"/>
          </a:p>
        </p:txBody>
      </p:sp>
      <p:sp>
        <p:nvSpPr>
          <p:cNvPr id="2" name="灯片编号占位符 1">
            <a:extLst>
              <a:ext uri="{FF2B5EF4-FFF2-40B4-BE49-F238E27FC236}">
                <a16:creationId xmlns:a16="http://schemas.microsoft.com/office/drawing/2014/main" id="{7AF2C25D-33DA-4775-95F2-61AF85BD9758}"/>
              </a:ext>
            </a:extLst>
          </p:cNvPr>
          <p:cNvSpPr>
            <a:spLocks noGrp="1"/>
          </p:cNvSpPr>
          <p:nvPr>
            <p:ph type="sldNum" sz="quarter" idx="12"/>
          </p:nvPr>
        </p:nvSpPr>
        <p:spPr/>
        <p:txBody>
          <a:bodyPr/>
          <a:lstStyle/>
          <a:p>
            <a:pPr>
              <a:defRPr/>
            </a:pPr>
            <a:fld id="{6A351363-8622-4F94-AF08-C4D4F2EA033E}" type="slidenum">
              <a:rPr lang="zh-CN" altLang="en-US" smtClean="0"/>
              <a:pPr>
                <a:defRPr/>
              </a:pPr>
              <a:t>33</a:t>
            </a:fld>
            <a:endParaRPr lang="en-US" altLang="zh-CN"/>
          </a:p>
        </p:txBody>
      </p:sp>
      <p:sp>
        <p:nvSpPr>
          <p:cNvPr id="277506" name="Rectangle 2"/>
          <p:cNvSpPr>
            <a:spLocks noGrp="1" noChangeArrowheads="1"/>
          </p:cNvSpPr>
          <p:nvPr>
            <p:ph sz="quarter" idx="1"/>
          </p:nvPr>
        </p:nvSpPr>
        <p:spPr>
          <a:prstGeom prst="rect">
            <a:avLst/>
          </a:prstGeom>
        </p:spPr>
        <p:txBody>
          <a:bodyPr>
            <a:normAutofit/>
          </a:bodyPr>
          <a:lstStyle/>
          <a:p>
            <a:r>
              <a:rPr lang="en-US" altLang="zh-CN" dirty="0"/>
              <a:t>Disks too: Parallel disks plus caching</a:t>
            </a:r>
            <a:endParaRPr lang="en-US" dirty="0"/>
          </a:p>
          <a:p>
            <a:r>
              <a:rPr lang="en-US" dirty="0"/>
              <a:t>Disk capacity, 1975-1989</a:t>
            </a:r>
          </a:p>
          <a:p>
            <a:pPr lvl="1"/>
            <a:r>
              <a:rPr lang="en-US" dirty="0"/>
              <a:t>doubled every 3+ years</a:t>
            </a:r>
          </a:p>
          <a:p>
            <a:pPr lvl="1"/>
            <a:r>
              <a:rPr lang="en-US" dirty="0"/>
              <a:t>25% improvement each year</a:t>
            </a:r>
          </a:p>
          <a:p>
            <a:pPr lvl="1"/>
            <a:r>
              <a:rPr lang="en-US" dirty="0"/>
              <a:t>factor of 10 every decade</a:t>
            </a:r>
          </a:p>
          <a:p>
            <a:pPr lvl="1"/>
            <a:r>
              <a:rPr lang="en-US" dirty="0">
                <a:solidFill>
                  <a:srgbClr val="00CC00"/>
                </a:solidFill>
              </a:rPr>
              <a:t>Still exponential, but far less rapid than processor performance</a:t>
            </a:r>
          </a:p>
          <a:p>
            <a:r>
              <a:rPr lang="en-US" dirty="0"/>
              <a:t>Disk capacity, 1990-recently</a:t>
            </a:r>
          </a:p>
          <a:p>
            <a:pPr lvl="1"/>
            <a:r>
              <a:rPr lang="en-US" dirty="0"/>
              <a:t>doubling every 12 months</a:t>
            </a:r>
          </a:p>
          <a:p>
            <a:pPr lvl="1"/>
            <a:r>
              <a:rPr lang="en-US" dirty="0"/>
              <a:t>100% improvement each year</a:t>
            </a:r>
          </a:p>
          <a:p>
            <a:pPr lvl="1"/>
            <a:r>
              <a:rPr lang="en-US" dirty="0"/>
              <a:t>factor of 1000 every decade</a:t>
            </a:r>
          </a:p>
          <a:p>
            <a:pPr lvl="1"/>
            <a:r>
              <a:rPr lang="en-US" dirty="0">
                <a:solidFill>
                  <a:srgbClr val="CC3300"/>
                </a:solidFill>
              </a:rPr>
              <a:t>Capacity growth 10x as fast as processor performance!</a:t>
            </a:r>
          </a:p>
          <a:p>
            <a:endParaRPr lang="en-US" dirty="0"/>
          </a:p>
        </p:txBody>
      </p:sp>
    </p:spTree>
    <p:extLst>
      <p:ext uri="{BB962C8B-B14F-4D97-AF65-F5344CB8AC3E}">
        <p14:creationId xmlns:p14="http://schemas.microsoft.com/office/powerpoint/2010/main" val="1989510875"/>
      </p:ext>
    </p:extLst>
  </p:cSld>
  <p:clrMapOvr>
    <a:masterClrMapping/>
  </p:clrMapOvr>
  <p:transition spd="slow"/>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22127C1-2B7D-40F4-84D8-836D117B664B}"/>
              </a:ext>
            </a:extLst>
          </p:cNvPr>
          <p:cNvSpPr>
            <a:spLocks noGrp="1"/>
          </p:cNvSpPr>
          <p:nvPr>
            <p:ph type="title"/>
          </p:nvPr>
        </p:nvSpPr>
        <p:spPr/>
        <p:txBody>
          <a:bodyPr/>
          <a:lstStyle/>
          <a:p>
            <a:r>
              <a:rPr lang="zh-CN" altLang="en-US" dirty="0"/>
              <a:t>计算机体系结构发展趋势</a:t>
            </a:r>
          </a:p>
        </p:txBody>
      </p:sp>
      <p:sp>
        <p:nvSpPr>
          <p:cNvPr id="2" name="灯片编号占位符 1">
            <a:extLst>
              <a:ext uri="{FF2B5EF4-FFF2-40B4-BE49-F238E27FC236}">
                <a16:creationId xmlns:a16="http://schemas.microsoft.com/office/drawing/2014/main" id="{A08B2A71-F517-4DAA-8D76-1B0E51270664}"/>
              </a:ext>
            </a:extLst>
          </p:cNvPr>
          <p:cNvSpPr>
            <a:spLocks noGrp="1"/>
          </p:cNvSpPr>
          <p:nvPr>
            <p:ph type="sldNum" sz="quarter" idx="12"/>
          </p:nvPr>
        </p:nvSpPr>
        <p:spPr/>
        <p:txBody>
          <a:bodyPr/>
          <a:lstStyle/>
          <a:p>
            <a:pPr>
              <a:defRPr/>
            </a:pPr>
            <a:fld id="{6A351363-8622-4F94-AF08-C4D4F2EA033E}" type="slidenum">
              <a:rPr lang="zh-CN" altLang="en-US" smtClean="0"/>
              <a:pPr>
                <a:defRPr/>
              </a:pPr>
              <a:t>34</a:t>
            </a:fld>
            <a:endParaRPr lang="en-US" altLang="zh-CN"/>
          </a:p>
        </p:txBody>
      </p:sp>
      <p:sp>
        <p:nvSpPr>
          <p:cNvPr id="3" name="内容占位符 2"/>
          <p:cNvSpPr>
            <a:spLocks noGrp="1"/>
          </p:cNvSpPr>
          <p:nvPr>
            <p:ph sz="quarter" idx="1"/>
          </p:nvPr>
        </p:nvSpPr>
        <p:spPr/>
        <p:txBody>
          <a:bodyPr>
            <a:normAutofit/>
          </a:bodyPr>
          <a:lstStyle/>
          <a:p>
            <a:r>
              <a:rPr lang="zh-CN" altLang="en-US" sz="3600" dirty="0"/>
              <a:t>总之，</a:t>
            </a:r>
            <a:r>
              <a:rPr lang="en-US" altLang="zh-CN" sz="3600" dirty="0">
                <a:solidFill>
                  <a:srgbClr val="FF0000"/>
                </a:solidFill>
              </a:rPr>
              <a:t>processor speed, storage capacity </a:t>
            </a:r>
            <a:r>
              <a:rPr lang="zh-CN" altLang="en-US" sz="3600" dirty="0">
                <a:solidFill>
                  <a:srgbClr val="FF0000"/>
                </a:solidFill>
              </a:rPr>
              <a:t>和</a:t>
            </a:r>
            <a:r>
              <a:rPr lang="en-US" altLang="zh-CN" sz="3600" dirty="0">
                <a:solidFill>
                  <a:srgbClr val="FF0000"/>
                </a:solidFill>
              </a:rPr>
              <a:t> bandwidths</a:t>
            </a:r>
            <a:r>
              <a:rPr lang="en-US" altLang="zh-CN" sz="3600" dirty="0"/>
              <a:t> </a:t>
            </a:r>
            <a:r>
              <a:rPr lang="zh-CN" altLang="en-US" sz="3600" dirty="0"/>
              <a:t>相对于</a:t>
            </a:r>
            <a:r>
              <a:rPr lang="en-US" altLang="zh-CN" sz="3600" dirty="0">
                <a:solidFill>
                  <a:srgbClr val="00B050"/>
                </a:solidFill>
              </a:rPr>
              <a:t>latency (especially)</a:t>
            </a:r>
            <a:r>
              <a:rPr lang="zh-CN" altLang="en-US" sz="3600" dirty="0">
                <a:solidFill>
                  <a:srgbClr val="00B050"/>
                </a:solidFill>
              </a:rPr>
              <a:t>和</a:t>
            </a:r>
            <a:r>
              <a:rPr lang="en-US" altLang="zh-CN" sz="3600" dirty="0">
                <a:solidFill>
                  <a:srgbClr val="00B050"/>
                </a:solidFill>
              </a:rPr>
              <a:t>clock speed</a:t>
            </a:r>
            <a:r>
              <a:rPr lang="zh-CN" altLang="en-US" sz="3600" dirty="0"/>
              <a:t>的增长指引了体系结构发展的方向，即并行。</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rtlCol="0">
            <a:normAutofit/>
          </a:bodyPr>
          <a:lstStyle/>
          <a:p>
            <a:pPr>
              <a:defRPr/>
            </a:pPr>
            <a:r>
              <a:rPr lang="en-US" u="sng" dirty="0"/>
              <a:t>Commodity computer systems</a:t>
            </a:r>
          </a:p>
        </p:txBody>
      </p:sp>
      <p:sp>
        <p:nvSpPr>
          <p:cNvPr id="3" name="灯片编号占位符 2">
            <a:extLst>
              <a:ext uri="{FF2B5EF4-FFF2-40B4-BE49-F238E27FC236}">
                <a16:creationId xmlns:a16="http://schemas.microsoft.com/office/drawing/2014/main" id="{E01B8E35-AACE-49BF-837B-B246A388F0A5}"/>
              </a:ext>
            </a:extLst>
          </p:cNvPr>
          <p:cNvSpPr>
            <a:spLocks noGrp="1"/>
          </p:cNvSpPr>
          <p:nvPr>
            <p:ph type="sldNum" sz="quarter" idx="12"/>
          </p:nvPr>
        </p:nvSpPr>
        <p:spPr/>
        <p:txBody>
          <a:bodyPr/>
          <a:lstStyle/>
          <a:p>
            <a:pPr>
              <a:defRPr/>
            </a:pPr>
            <a:fld id="{6A351363-8622-4F94-AF08-C4D4F2EA033E}" type="slidenum">
              <a:rPr lang="zh-CN" altLang="en-US" smtClean="0"/>
              <a:pPr>
                <a:defRPr/>
              </a:pPr>
              <a:t>35</a:t>
            </a:fld>
            <a:endParaRPr lang="en-US" altLang="zh-CN"/>
          </a:p>
        </p:txBody>
      </p:sp>
      <p:sp>
        <p:nvSpPr>
          <p:cNvPr id="4099" name="Rectangle 3"/>
          <p:cNvSpPr>
            <a:spLocks noGrp="1" noChangeArrowheads="1"/>
          </p:cNvSpPr>
          <p:nvPr>
            <p:ph sz="quarter" idx="1"/>
          </p:nvPr>
        </p:nvSpPr>
        <p:spPr>
          <a:prstGeom prst="rect">
            <a:avLst/>
          </a:prstGeom>
        </p:spPr>
        <p:txBody>
          <a:bodyPr>
            <a:normAutofit/>
          </a:bodyPr>
          <a:lstStyle/>
          <a:p>
            <a:pPr marL="660400" indent="-660400">
              <a:lnSpc>
                <a:spcPct val="60000"/>
              </a:lnSpc>
              <a:buNone/>
            </a:pPr>
            <a:endParaRPr lang="en-US" u="sng" dirty="0">
              <a:solidFill>
                <a:srgbClr val="17375E"/>
              </a:solidFill>
            </a:endParaRPr>
          </a:p>
          <a:p>
            <a:pPr marL="660400" indent="-660400">
              <a:lnSpc>
                <a:spcPct val="60000"/>
              </a:lnSpc>
              <a:buNone/>
            </a:pPr>
            <a:r>
              <a:rPr lang="en-US" u="sng" dirty="0">
                <a:solidFill>
                  <a:srgbClr val="17375E"/>
                </a:solidFill>
              </a:rPr>
              <a:t>1946</a:t>
            </a:r>
            <a:r>
              <a:rPr lang="en-US" u="sng" dirty="0">
                <a:solidFill>
                  <a:srgbClr val="17375E"/>
                </a:solidFill>
                <a:sym typeface="Wingdings" charset="2"/>
              </a:rPr>
              <a:t></a:t>
            </a:r>
            <a:r>
              <a:rPr lang="en-US" u="sng" dirty="0">
                <a:solidFill>
                  <a:srgbClr val="17375E"/>
                </a:solidFill>
              </a:rPr>
              <a:t>2003</a:t>
            </a:r>
            <a:r>
              <a:rPr lang="en-US" dirty="0">
                <a:solidFill>
                  <a:srgbClr val="17375E"/>
                </a:solidFill>
              </a:rPr>
              <a:t> </a:t>
            </a:r>
            <a:r>
              <a:rPr lang="en-US" dirty="0"/>
              <a:t>General-purpose computing: </a:t>
            </a:r>
            <a:r>
              <a:rPr lang="en-US" dirty="0">
                <a:solidFill>
                  <a:srgbClr val="FF0000"/>
                </a:solidFill>
              </a:rPr>
              <a:t>Serial</a:t>
            </a:r>
            <a:r>
              <a:rPr lang="en-US" dirty="0"/>
              <a:t>. </a:t>
            </a:r>
            <a:r>
              <a:rPr lang="en-US" dirty="0">
                <a:solidFill>
                  <a:srgbClr val="17375E"/>
                </a:solidFill>
              </a:rPr>
              <a:t>5KHz</a:t>
            </a:r>
            <a:r>
              <a:rPr lang="en-US" dirty="0">
                <a:solidFill>
                  <a:srgbClr val="17375E"/>
                </a:solidFill>
                <a:sym typeface="Wingdings" charset="2"/>
              </a:rPr>
              <a:t>4GHz. </a:t>
            </a:r>
            <a:endParaRPr lang="en-US" dirty="0">
              <a:solidFill>
                <a:srgbClr val="17375E"/>
              </a:solidFill>
            </a:endParaRPr>
          </a:p>
          <a:p>
            <a:pPr marL="660400" indent="-660400">
              <a:lnSpc>
                <a:spcPct val="60000"/>
              </a:lnSpc>
              <a:buNone/>
            </a:pPr>
            <a:endParaRPr lang="en-US" u="sng" dirty="0">
              <a:solidFill>
                <a:srgbClr val="17375E"/>
              </a:solidFill>
            </a:endParaRPr>
          </a:p>
          <a:p>
            <a:pPr marL="660400" indent="-660400">
              <a:lnSpc>
                <a:spcPct val="110000"/>
              </a:lnSpc>
              <a:buNone/>
            </a:pPr>
            <a:r>
              <a:rPr lang="en-US" u="sng" dirty="0">
                <a:solidFill>
                  <a:srgbClr val="17375E"/>
                </a:solidFill>
              </a:rPr>
              <a:t>2004</a:t>
            </a:r>
            <a:r>
              <a:rPr lang="en-US" dirty="0">
                <a:solidFill>
                  <a:srgbClr val="17375E"/>
                </a:solidFill>
              </a:rPr>
              <a:t> </a:t>
            </a:r>
            <a:r>
              <a:rPr lang="en-US" dirty="0"/>
              <a:t>General-purpose computing goes </a:t>
            </a:r>
            <a:r>
              <a:rPr lang="en-US" dirty="0">
                <a:solidFill>
                  <a:srgbClr val="FF0000"/>
                </a:solidFill>
              </a:rPr>
              <a:t>parallel</a:t>
            </a:r>
            <a:r>
              <a:rPr lang="en-US" dirty="0"/>
              <a:t>. </a:t>
            </a:r>
            <a:endParaRPr lang="en-US" dirty="0">
              <a:solidFill>
                <a:srgbClr val="17375E"/>
              </a:solidFill>
            </a:endParaRPr>
          </a:p>
          <a:p>
            <a:pPr marL="660400" indent="-660400">
              <a:lnSpc>
                <a:spcPct val="110000"/>
              </a:lnSpc>
              <a:buNone/>
            </a:pPr>
            <a:r>
              <a:rPr lang="en-US" dirty="0">
                <a:solidFill>
                  <a:srgbClr val="FF0000"/>
                </a:solidFill>
              </a:rPr>
              <a:t>Clock frequency growth flat.  </a:t>
            </a:r>
            <a:r>
              <a:rPr lang="en-US" u="sng" dirty="0">
                <a:solidFill>
                  <a:srgbClr val="17375E"/>
                </a:solidFill>
              </a:rPr>
              <a:t>#Transistors/chip</a:t>
            </a:r>
            <a:r>
              <a:rPr lang="en-US" dirty="0">
                <a:solidFill>
                  <a:srgbClr val="17375E"/>
                </a:solidFill>
              </a:rPr>
              <a:t> 1980</a:t>
            </a:r>
            <a:r>
              <a:rPr lang="en-US" dirty="0">
                <a:solidFill>
                  <a:srgbClr val="17375E"/>
                </a:solidFill>
                <a:sym typeface="Wingdings" charset="2"/>
              </a:rPr>
              <a:t>2011</a:t>
            </a:r>
            <a:r>
              <a:rPr lang="en-US" dirty="0">
                <a:solidFill>
                  <a:srgbClr val="17375E"/>
                </a:solidFill>
              </a:rPr>
              <a:t>: 29K</a:t>
            </a:r>
            <a:r>
              <a:rPr lang="en-US" dirty="0">
                <a:solidFill>
                  <a:srgbClr val="17375E"/>
                </a:solidFill>
                <a:sym typeface="Wingdings" charset="2"/>
              </a:rPr>
              <a:t></a:t>
            </a:r>
            <a:r>
              <a:rPr lang="en-US" dirty="0">
                <a:solidFill>
                  <a:srgbClr val="17375E"/>
                </a:solidFill>
              </a:rPr>
              <a:t>30B! </a:t>
            </a:r>
          </a:p>
          <a:p>
            <a:pPr marL="660400" indent="-660400">
              <a:lnSpc>
                <a:spcPct val="110000"/>
              </a:lnSpc>
              <a:buNone/>
            </a:pPr>
            <a:r>
              <a:rPr lang="en-US" dirty="0">
                <a:solidFill>
                  <a:srgbClr val="17375E"/>
                </a:solidFill>
              </a:rPr>
              <a:t>#”cores”: ~d</a:t>
            </a:r>
            <a:r>
              <a:rPr lang="en-US" baseline="30000" dirty="0">
                <a:solidFill>
                  <a:srgbClr val="17375E"/>
                </a:solidFill>
              </a:rPr>
              <a:t>y-2003</a:t>
            </a:r>
            <a:r>
              <a:rPr lang="en-US" dirty="0">
                <a:solidFill>
                  <a:srgbClr val="17375E"/>
                </a:solidFill>
              </a:rPr>
              <a:t> </a:t>
            </a:r>
            <a:endParaRPr lang="en-US" dirty="0"/>
          </a:p>
          <a:p>
            <a:pPr marL="660400" indent="-660400">
              <a:lnSpc>
                <a:spcPct val="110000"/>
              </a:lnSpc>
              <a:buNone/>
            </a:pPr>
            <a:endParaRPr lang="en-US" dirty="0"/>
          </a:p>
        </p:txBody>
      </p:sp>
      <p:pic>
        <p:nvPicPr>
          <p:cNvPr id="5124" name="Picture 17"/>
          <p:cNvPicPr>
            <a:picLocks noChangeAspect="1" noChangeArrowheads="1"/>
          </p:cNvPicPr>
          <p:nvPr/>
        </p:nvPicPr>
        <p:blipFill>
          <a:blip r:embed="rId3" cstate="print"/>
          <a:srcRect/>
          <a:stretch>
            <a:fillRect/>
          </a:stretch>
        </p:blipFill>
        <p:spPr bwMode="auto">
          <a:xfrm>
            <a:off x="2819401" y="3710499"/>
            <a:ext cx="6042025" cy="2796776"/>
          </a:xfrm>
          <a:prstGeom prst="rect">
            <a:avLst/>
          </a:prstGeom>
          <a:noFill/>
          <a:ln w="9525">
            <a:noFill/>
            <a:miter lim="800000"/>
            <a:headEnd/>
            <a:tailEnd/>
          </a:ln>
        </p:spPr>
      </p:pic>
    </p:spTree>
    <p:extLst>
      <p:ext uri="{BB962C8B-B14F-4D97-AF65-F5344CB8AC3E}">
        <p14:creationId xmlns:p14="http://schemas.microsoft.com/office/powerpoint/2010/main" val="2002207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595439" y="1369614"/>
            <a:ext cx="611187" cy="4608513"/>
          </a:xfrm>
        </p:spPr>
        <p:txBody>
          <a:bodyPr/>
          <a:lstStyle/>
          <a:p>
            <a:pPr eaLnBrk="1" hangingPunct="1"/>
            <a:r>
              <a:rPr lang="en-US" dirty="0"/>
              <a:t>Top500</a:t>
            </a:r>
          </a:p>
        </p:txBody>
      </p:sp>
      <p:pic>
        <p:nvPicPr>
          <p:cNvPr id="153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032" y="1"/>
            <a:ext cx="5897732" cy="4714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5" name="Text Box 6"/>
          <p:cNvSpPr txBox="1">
            <a:spLocks noChangeArrowheads="1"/>
          </p:cNvSpPr>
          <p:nvPr/>
        </p:nvSpPr>
        <p:spPr bwMode="auto">
          <a:xfrm>
            <a:off x="3860581" y="5373689"/>
            <a:ext cx="702115" cy="646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92075" tIns="46038" rIns="92075" bIns="46038">
            <a:spAutoFit/>
          </a:bodyP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buFont typeface="Wingdings" panose="05000000000000000000" pitchFamily="2" charset="2"/>
              <a:buNone/>
            </a:pPr>
            <a:r>
              <a:rPr lang="en-US"/>
              <a:t>….</a:t>
            </a:r>
          </a:p>
        </p:txBody>
      </p:sp>
      <p:sp>
        <p:nvSpPr>
          <p:cNvPr id="436231" name="Rectangle 7"/>
          <p:cNvSpPr>
            <a:spLocks noChangeArrowheads="1"/>
          </p:cNvSpPr>
          <p:nvPr/>
        </p:nvSpPr>
        <p:spPr bwMode="auto">
          <a:xfrm>
            <a:off x="5486401" y="457200"/>
            <a:ext cx="504825" cy="431800"/>
          </a:xfrm>
          <a:prstGeom prst="rect">
            <a:avLst/>
          </a:prstGeom>
          <a:solidFill>
            <a:srgbClr val="FFFF99">
              <a:alpha val="20000"/>
            </a:srgbClr>
          </a:solidFill>
          <a:ln w="12700" algn="ctr">
            <a:solidFill>
              <a:srgbClr val="FF0000"/>
            </a:solidFill>
            <a:miter lim="800000"/>
            <a:headEnd/>
            <a:tailEnd/>
          </a:ln>
        </p:spPr>
        <p:txBody>
          <a:bodyPr wrap="none"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endParaRPr lang="zh-CN" altLang="zh-CN"/>
          </a:p>
        </p:txBody>
      </p:sp>
      <p:sp>
        <p:nvSpPr>
          <p:cNvPr id="436232" name="Rectangle 8"/>
          <p:cNvSpPr>
            <a:spLocks noChangeArrowheads="1"/>
          </p:cNvSpPr>
          <p:nvPr/>
        </p:nvSpPr>
        <p:spPr bwMode="auto">
          <a:xfrm>
            <a:off x="4191001" y="1066801"/>
            <a:ext cx="568325" cy="73025"/>
          </a:xfrm>
          <a:prstGeom prst="rect">
            <a:avLst/>
          </a:prstGeom>
          <a:solidFill>
            <a:srgbClr val="FFFF99">
              <a:alpha val="70195"/>
            </a:srgbClr>
          </a:solidFill>
          <a:ln w="12700" algn="ctr">
            <a:solidFill>
              <a:srgbClr val="FF0000"/>
            </a:solidFill>
            <a:miter lim="800000"/>
            <a:headEnd/>
            <a:tailEnd/>
          </a:ln>
        </p:spPr>
        <p:txBody>
          <a:bodyPr wrap="none"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endParaRPr lang="zh-CN" altLang="zh-CN"/>
          </a:p>
        </p:txBody>
      </p:sp>
      <p:pic>
        <p:nvPicPr>
          <p:cNvPr id="3" name="图片 2"/>
          <p:cNvPicPr>
            <a:picLocks noChangeAspect="1"/>
          </p:cNvPicPr>
          <p:nvPr/>
        </p:nvPicPr>
        <p:blipFill>
          <a:blip r:embed="rId4"/>
          <a:stretch>
            <a:fillRect/>
          </a:stretch>
        </p:blipFill>
        <p:spPr>
          <a:xfrm>
            <a:off x="3481136" y="2739709"/>
            <a:ext cx="7186864" cy="4073391"/>
          </a:xfrm>
          <a:prstGeom prst="rect">
            <a:avLst/>
          </a:prstGeom>
        </p:spPr>
      </p:pic>
      <p:sp>
        <p:nvSpPr>
          <p:cNvPr id="436233" name="Rectangle 9"/>
          <p:cNvSpPr>
            <a:spLocks noChangeArrowheads="1"/>
          </p:cNvSpPr>
          <p:nvPr/>
        </p:nvSpPr>
        <p:spPr bwMode="auto">
          <a:xfrm>
            <a:off x="8197056" y="3073400"/>
            <a:ext cx="651644" cy="431800"/>
          </a:xfrm>
          <a:prstGeom prst="rect">
            <a:avLst/>
          </a:prstGeom>
          <a:solidFill>
            <a:srgbClr val="FFFF99">
              <a:alpha val="20000"/>
            </a:srgbClr>
          </a:solidFill>
          <a:ln w="12700" algn="ctr">
            <a:solidFill>
              <a:srgbClr val="FF0000"/>
            </a:solidFill>
            <a:miter lim="800000"/>
            <a:headEnd/>
            <a:tailEnd/>
          </a:ln>
        </p:spPr>
        <p:txBody>
          <a:bodyPr wrap="none"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endParaRPr lang="zh-CN" altLang="zh-CN"/>
          </a:p>
        </p:txBody>
      </p:sp>
      <p:sp>
        <p:nvSpPr>
          <p:cNvPr id="436234" name="Rectangle 10"/>
          <p:cNvSpPr>
            <a:spLocks noChangeArrowheads="1"/>
          </p:cNvSpPr>
          <p:nvPr/>
        </p:nvSpPr>
        <p:spPr bwMode="auto">
          <a:xfrm>
            <a:off x="3953353" y="3505201"/>
            <a:ext cx="720725" cy="73025"/>
          </a:xfrm>
          <a:prstGeom prst="rect">
            <a:avLst/>
          </a:prstGeom>
          <a:solidFill>
            <a:srgbClr val="FFFF99">
              <a:alpha val="70195"/>
            </a:srgbClr>
          </a:solidFill>
          <a:ln w="12700" algn="ctr">
            <a:solidFill>
              <a:srgbClr val="FF0000"/>
            </a:solidFill>
            <a:miter lim="800000"/>
            <a:headEnd/>
            <a:tailEnd/>
          </a:ln>
        </p:spPr>
        <p:txBody>
          <a:bodyPr wrap="none"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endParaRPr lang="zh-CN" altLang="zh-CN"/>
          </a:p>
        </p:txBody>
      </p:sp>
      <p:sp>
        <p:nvSpPr>
          <p:cNvPr id="436235" name="Rectangle 11"/>
          <p:cNvSpPr>
            <a:spLocks noChangeArrowheads="1"/>
          </p:cNvSpPr>
          <p:nvPr/>
        </p:nvSpPr>
        <p:spPr bwMode="auto">
          <a:xfrm>
            <a:off x="3962332" y="5104767"/>
            <a:ext cx="720725" cy="73025"/>
          </a:xfrm>
          <a:prstGeom prst="rect">
            <a:avLst/>
          </a:prstGeom>
          <a:solidFill>
            <a:srgbClr val="FFFF99">
              <a:alpha val="70195"/>
            </a:srgbClr>
          </a:solidFill>
          <a:ln w="12700" algn="ctr">
            <a:solidFill>
              <a:srgbClr val="FF0000"/>
            </a:solidFill>
            <a:miter lim="800000"/>
            <a:headEnd/>
            <a:tailEnd/>
          </a:ln>
        </p:spPr>
        <p:txBody>
          <a:bodyPr wrap="none"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endParaRPr lang="zh-CN" altLang="zh-CN"/>
          </a:p>
        </p:txBody>
      </p:sp>
      <p:sp>
        <p:nvSpPr>
          <p:cNvPr id="4" name="文本框 3"/>
          <p:cNvSpPr txBox="1"/>
          <p:nvPr/>
        </p:nvSpPr>
        <p:spPr>
          <a:xfrm>
            <a:off x="6245939" y="2772797"/>
            <a:ext cx="778166" cy="369332"/>
          </a:xfrm>
          <a:prstGeom prst="rect">
            <a:avLst/>
          </a:prstGeom>
          <a:noFill/>
        </p:spPr>
        <p:txBody>
          <a:bodyPr wrap="square" rtlCol="0">
            <a:spAutoFit/>
          </a:bodyPr>
          <a:lstStyle/>
          <a:p>
            <a:r>
              <a:rPr lang="en-US" altLang="zh-CN" dirty="0">
                <a:solidFill>
                  <a:srgbClr val="C00000"/>
                </a:solidFill>
              </a:rPr>
              <a:t>2018</a:t>
            </a:r>
            <a:endParaRPr lang="zh-CN" altLang="en-US" dirty="0">
              <a:solidFill>
                <a:srgbClr val="C00000"/>
              </a:solidFill>
            </a:endParaRPr>
          </a:p>
        </p:txBody>
      </p:sp>
      <p:pic>
        <p:nvPicPr>
          <p:cNvPr id="43623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28027" y="-106923"/>
            <a:ext cx="9369470" cy="6128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36237" name="Rectangle 13"/>
          <p:cNvSpPr>
            <a:spLocks noChangeArrowheads="1"/>
          </p:cNvSpPr>
          <p:nvPr/>
        </p:nvSpPr>
        <p:spPr bwMode="auto">
          <a:xfrm>
            <a:off x="7104064" y="2420939"/>
            <a:ext cx="3195637"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sz="3600">
                <a:solidFill>
                  <a:schemeClr val="tx1"/>
                </a:solidFill>
                <a:latin typeface="Tahoma" panose="020B0604030504040204" pitchFamily="34" charset="0"/>
              </a:defRPr>
            </a:lvl1pPr>
            <a:lvl2pPr marL="742950" indent="-285750" eaLnBrk="0" hangingPunct="0">
              <a:defRPr sz="3600">
                <a:solidFill>
                  <a:schemeClr val="tx1"/>
                </a:solidFill>
                <a:latin typeface="Tahoma" panose="020B0604030504040204" pitchFamily="34" charset="0"/>
              </a:defRPr>
            </a:lvl2pPr>
            <a:lvl3pPr marL="1143000" indent="-228600" eaLnBrk="0" hangingPunct="0">
              <a:defRPr sz="3600">
                <a:solidFill>
                  <a:schemeClr val="tx1"/>
                </a:solidFill>
                <a:latin typeface="Tahoma" panose="020B0604030504040204" pitchFamily="34" charset="0"/>
              </a:defRPr>
            </a:lvl3pPr>
            <a:lvl4pPr marL="1600200" indent="-228600" eaLnBrk="0" hangingPunct="0">
              <a:defRPr sz="3600">
                <a:solidFill>
                  <a:schemeClr val="tx1"/>
                </a:solidFill>
                <a:latin typeface="Tahoma" panose="020B0604030504040204" pitchFamily="34" charset="0"/>
              </a:defRPr>
            </a:lvl4pPr>
            <a:lvl5pPr marL="2057400" indent="-228600" eaLnBrk="0" hangingPunct="0">
              <a:defRPr sz="3600">
                <a:solidFill>
                  <a:schemeClr val="tx1"/>
                </a:solidFill>
                <a:latin typeface="Tahoma" panose="020B0604030504040204" pitchFamily="34" charset="0"/>
              </a:defRPr>
            </a:lvl5pPr>
            <a:lvl6pPr marL="25146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6pPr>
            <a:lvl7pPr marL="29718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7pPr>
            <a:lvl8pPr marL="34290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8pPr>
            <a:lvl9pPr marL="3886200" indent="-228600" eaLnBrk="0" fontAlgn="base" hangingPunct="0">
              <a:lnSpc>
                <a:spcPct val="90000"/>
              </a:lnSpc>
              <a:spcBef>
                <a:spcPct val="10000"/>
              </a:spcBef>
              <a:spcAft>
                <a:spcPct val="0"/>
              </a:spcAft>
              <a:buFont typeface="Wingdings" panose="05000000000000000000" pitchFamily="2" charset="2"/>
              <a:buChar char="§"/>
              <a:defRPr sz="3600">
                <a:solidFill>
                  <a:schemeClr val="tx1"/>
                </a:solidFill>
                <a:latin typeface="Tahoma" panose="020B0604030504040204" pitchFamily="34" charset="0"/>
              </a:defRPr>
            </a:lvl9pPr>
          </a:lstStyle>
          <a:p>
            <a:pPr eaLnBrk="1" hangingPunct="1">
              <a:lnSpc>
                <a:spcPct val="100000"/>
              </a:lnSpc>
              <a:spcBef>
                <a:spcPct val="0"/>
              </a:spcBef>
              <a:buFontTx/>
              <a:buNone/>
            </a:pPr>
            <a:r>
              <a:rPr kumimoji="1" lang="en-US" sz="1600">
                <a:solidFill>
                  <a:srgbClr val="2A69A4"/>
                </a:solidFill>
                <a:latin typeface="Arial Black" panose="020B0A04020102020204" pitchFamily="34" charset="0"/>
              </a:rPr>
              <a:t>Paradigm Change in HPC</a:t>
            </a:r>
          </a:p>
        </p:txBody>
      </p:sp>
      <p:sp>
        <p:nvSpPr>
          <p:cNvPr id="5" name="灯片编号占位符 4">
            <a:extLst>
              <a:ext uri="{FF2B5EF4-FFF2-40B4-BE49-F238E27FC236}">
                <a16:creationId xmlns:a16="http://schemas.microsoft.com/office/drawing/2014/main" id="{B8261E66-F811-4DB8-82BF-74E84DB56109}"/>
              </a:ext>
            </a:extLst>
          </p:cNvPr>
          <p:cNvSpPr>
            <a:spLocks noGrp="1"/>
          </p:cNvSpPr>
          <p:nvPr>
            <p:ph type="sldNum" sz="quarter" idx="12"/>
          </p:nvPr>
        </p:nvSpPr>
        <p:spPr/>
        <p:txBody>
          <a:bodyPr/>
          <a:lstStyle/>
          <a:p>
            <a:pPr>
              <a:defRPr/>
            </a:pPr>
            <a:fld id="{6A351363-8622-4F94-AF08-C4D4F2EA033E}" type="slidenum">
              <a:rPr lang="zh-CN" altLang="en-US" smtClean="0"/>
              <a:pPr>
                <a:defRPr/>
              </a:pPr>
              <a:t>36</a:t>
            </a:fld>
            <a:endParaRPr lang="en-US" altLang="zh-CN"/>
          </a:p>
        </p:txBody>
      </p:sp>
    </p:spTree>
    <p:extLst>
      <p:ext uri="{BB962C8B-B14F-4D97-AF65-F5344CB8AC3E}">
        <p14:creationId xmlns:p14="http://schemas.microsoft.com/office/powerpoint/2010/main" val="5941560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6231"/>
                                        </p:tgtEl>
                                        <p:attrNameLst>
                                          <p:attrName>style.visibility</p:attrName>
                                        </p:attrNameLst>
                                      </p:cBhvr>
                                      <p:to>
                                        <p:strVal val="visible"/>
                                      </p:to>
                                    </p:set>
                                    <p:anim calcmode="lin" valueType="num">
                                      <p:cBhvr additive="base">
                                        <p:cTn id="7" dur="500" fill="hold"/>
                                        <p:tgtEl>
                                          <p:spTgt spid="436231"/>
                                        </p:tgtEl>
                                        <p:attrNameLst>
                                          <p:attrName>ppt_x</p:attrName>
                                        </p:attrNameLst>
                                      </p:cBhvr>
                                      <p:tavLst>
                                        <p:tav tm="0">
                                          <p:val>
                                            <p:strVal val="#ppt_x"/>
                                          </p:val>
                                        </p:tav>
                                        <p:tav tm="100000">
                                          <p:val>
                                            <p:strVal val="#ppt_x"/>
                                          </p:val>
                                        </p:tav>
                                      </p:tavLst>
                                    </p:anim>
                                    <p:anim calcmode="lin" valueType="num">
                                      <p:cBhvr additive="base">
                                        <p:cTn id="8" dur="500" fill="hold"/>
                                        <p:tgtEl>
                                          <p:spTgt spid="43623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36233"/>
                                        </p:tgtEl>
                                        <p:attrNameLst>
                                          <p:attrName>style.visibility</p:attrName>
                                        </p:attrNameLst>
                                      </p:cBhvr>
                                      <p:to>
                                        <p:strVal val="visible"/>
                                      </p:to>
                                    </p:set>
                                    <p:anim calcmode="lin" valueType="num">
                                      <p:cBhvr additive="base">
                                        <p:cTn id="11" dur="500" fill="hold"/>
                                        <p:tgtEl>
                                          <p:spTgt spid="436233"/>
                                        </p:tgtEl>
                                        <p:attrNameLst>
                                          <p:attrName>ppt_x</p:attrName>
                                        </p:attrNameLst>
                                      </p:cBhvr>
                                      <p:tavLst>
                                        <p:tav tm="0">
                                          <p:val>
                                            <p:strVal val="#ppt_x"/>
                                          </p:val>
                                        </p:tav>
                                        <p:tav tm="100000">
                                          <p:val>
                                            <p:strVal val="#ppt_x"/>
                                          </p:val>
                                        </p:tav>
                                      </p:tavLst>
                                    </p:anim>
                                    <p:anim calcmode="lin" valueType="num">
                                      <p:cBhvr additive="base">
                                        <p:cTn id="12" dur="500" fill="hold"/>
                                        <p:tgtEl>
                                          <p:spTgt spid="436233"/>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36232"/>
                                        </p:tgtEl>
                                        <p:attrNameLst>
                                          <p:attrName>style.visibility</p:attrName>
                                        </p:attrNameLst>
                                      </p:cBhvr>
                                      <p:to>
                                        <p:strVal val="visible"/>
                                      </p:to>
                                    </p:set>
                                    <p:anim calcmode="lin" valueType="num">
                                      <p:cBhvr additive="base">
                                        <p:cTn id="17" dur="500" fill="hold"/>
                                        <p:tgtEl>
                                          <p:spTgt spid="436232"/>
                                        </p:tgtEl>
                                        <p:attrNameLst>
                                          <p:attrName>ppt_x</p:attrName>
                                        </p:attrNameLst>
                                      </p:cBhvr>
                                      <p:tavLst>
                                        <p:tav tm="0">
                                          <p:val>
                                            <p:strVal val="#ppt_x"/>
                                          </p:val>
                                        </p:tav>
                                        <p:tav tm="100000">
                                          <p:val>
                                            <p:strVal val="#ppt_x"/>
                                          </p:val>
                                        </p:tav>
                                      </p:tavLst>
                                    </p:anim>
                                    <p:anim calcmode="lin" valueType="num">
                                      <p:cBhvr additive="base">
                                        <p:cTn id="18" dur="500" fill="hold"/>
                                        <p:tgtEl>
                                          <p:spTgt spid="43623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36234"/>
                                        </p:tgtEl>
                                        <p:attrNameLst>
                                          <p:attrName>style.visibility</p:attrName>
                                        </p:attrNameLst>
                                      </p:cBhvr>
                                      <p:to>
                                        <p:strVal val="visible"/>
                                      </p:to>
                                    </p:set>
                                    <p:anim calcmode="lin" valueType="num">
                                      <p:cBhvr additive="base">
                                        <p:cTn id="21" dur="500" fill="hold"/>
                                        <p:tgtEl>
                                          <p:spTgt spid="436234"/>
                                        </p:tgtEl>
                                        <p:attrNameLst>
                                          <p:attrName>ppt_x</p:attrName>
                                        </p:attrNameLst>
                                      </p:cBhvr>
                                      <p:tavLst>
                                        <p:tav tm="0">
                                          <p:val>
                                            <p:strVal val="#ppt_x"/>
                                          </p:val>
                                        </p:tav>
                                        <p:tav tm="100000">
                                          <p:val>
                                            <p:strVal val="#ppt_x"/>
                                          </p:val>
                                        </p:tav>
                                      </p:tavLst>
                                    </p:anim>
                                    <p:anim calcmode="lin" valueType="num">
                                      <p:cBhvr additive="base">
                                        <p:cTn id="22" dur="500" fill="hold"/>
                                        <p:tgtEl>
                                          <p:spTgt spid="43623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436235"/>
                                        </p:tgtEl>
                                        <p:attrNameLst>
                                          <p:attrName>style.visibility</p:attrName>
                                        </p:attrNameLst>
                                      </p:cBhvr>
                                      <p:to>
                                        <p:strVal val="visible"/>
                                      </p:to>
                                    </p:set>
                                    <p:anim calcmode="lin" valueType="num">
                                      <p:cBhvr additive="base">
                                        <p:cTn id="25" dur="500" fill="hold"/>
                                        <p:tgtEl>
                                          <p:spTgt spid="436235"/>
                                        </p:tgtEl>
                                        <p:attrNameLst>
                                          <p:attrName>ppt_x</p:attrName>
                                        </p:attrNameLst>
                                      </p:cBhvr>
                                      <p:tavLst>
                                        <p:tav tm="0">
                                          <p:val>
                                            <p:strVal val="#ppt_x"/>
                                          </p:val>
                                        </p:tav>
                                        <p:tav tm="100000">
                                          <p:val>
                                            <p:strVal val="#ppt_x"/>
                                          </p:val>
                                        </p:tav>
                                      </p:tavLst>
                                    </p:anim>
                                    <p:anim calcmode="lin" valueType="num">
                                      <p:cBhvr additive="base">
                                        <p:cTn id="26" dur="500" fill="hold"/>
                                        <p:tgtEl>
                                          <p:spTgt spid="43623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36236"/>
                                        </p:tgtEl>
                                        <p:attrNameLst>
                                          <p:attrName>style.visibility</p:attrName>
                                        </p:attrNameLst>
                                      </p:cBhvr>
                                      <p:to>
                                        <p:strVal val="visible"/>
                                      </p:to>
                                    </p:set>
                                    <p:anim calcmode="lin" valueType="num">
                                      <p:cBhvr additive="base">
                                        <p:cTn id="31" dur="500" fill="hold"/>
                                        <p:tgtEl>
                                          <p:spTgt spid="436236"/>
                                        </p:tgtEl>
                                        <p:attrNameLst>
                                          <p:attrName>ppt_x</p:attrName>
                                        </p:attrNameLst>
                                      </p:cBhvr>
                                      <p:tavLst>
                                        <p:tav tm="0">
                                          <p:val>
                                            <p:strVal val="#ppt_x"/>
                                          </p:val>
                                        </p:tav>
                                        <p:tav tm="100000">
                                          <p:val>
                                            <p:strVal val="#ppt_x"/>
                                          </p:val>
                                        </p:tav>
                                      </p:tavLst>
                                    </p:anim>
                                    <p:anim calcmode="lin" valueType="num">
                                      <p:cBhvr additive="base">
                                        <p:cTn id="32" dur="500" fill="hold"/>
                                        <p:tgtEl>
                                          <p:spTgt spid="436236"/>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36237"/>
                                        </p:tgtEl>
                                        <p:attrNameLst>
                                          <p:attrName>style.visibility</p:attrName>
                                        </p:attrNameLst>
                                      </p:cBhvr>
                                      <p:to>
                                        <p:strVal val="visible"/>
                                      </p:to>
                                    </p:set>
                                    <p:anim calcmode="lin" valueType="num">
                                      <p:cBhvr additive="base">
                                        <p:cTn id="37" dur="500" fill="hold"/>
                                        <p:tgtEl>
                                          <p:spTgt spid="436237"/>
                                        </p:tgtEl>
                                        <p:attrNameLst>
                                          <p:attrName>ppt_x</p:attrName>
                                        </p:attrNameLst>
                                      </p:cBhvr>
                                      <p:tavLst>
                                        <p:tav tm="0">
                                          <p:val>
                                            <p:strVal val="#ppt_x"/>
                                          </p:val>
                                        </p:tav>
                                        <p:tav tm="100000">
                                          <p:val>
                                            <p:strVal val="#ppt_x"/>
                                          </p:val>
                                        </p:tav>
                                      </p:tavLst>
                                    </p:anim>
                                    <p:anim calcmode="lin" valueType="num">
                                      <p:cBhvr additive="base">
                                        <p:cTn id="38" dur="500" fill="hold"/>
                                        <p:tgtEl>
                                          <p:spTgt spid="4362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31" grpId="0" animBg="1"/>
      <p:bldP spid="436232" grpId="0" animBg="1"/>
      <p:bldP spid="436233" grpId="0" animBg="1"/>
      <p:bldP spid="436234" grpId="0" animBg="1"/>
      <p:bldP spid="436235" grpId="0" animBg="1"/>
      <p:bldP spid="4362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990600" y="1219200"/>
            <a:ext cx="9525000" cy="5029200"/>
          </a:xfrm>
        </p:spPr>
        <p:txBody>
          <a:bodyPr/>
          <a:lstStyle/>
          <a:p>
            <a:pPr marL="660400" indent="-660400">
              <a:lnSpc>
                <a:spcPct val="110000"/>
              </a:lnSpc>
              <a:buNone/>
            </a:pPr>
            <a:r>
              <a:rPr lang="en-US" altLang="zh-CN" sz="4000" dirty="0"/>
              <a:t>If you want your program to run significantly faster … </a:t>
            </a:r>
          </a:p>
          <a:p>
            <a:pPr marL="660400" indent="-660400">
              <a:lnSpc>
                <a:spcPct val="110000"/>
              </a:lnSpc>
              <a:buNone/>
            </a:pPr>
            <a:r>
              <a:rPr lang="en-US" altLang="zh-CN" sz="4000" dirty="0"/>
              <a:t>you’re going to have to parallelize it </a:t>
            </a:r>
          </a:p>
          <a:p>
            <a:pPr marL="660400" indent="-660400">
              <a:lnSpc>
                <a:spcPct val="110000"/>
              </a:lnSpc>
              <a:buNone/>
            </a:pPr>
            <a:r>
              <a:rPr lang="zh-CN" altLang="en-US" sz="4000" dirty="0"/>
              <a:t>若要发挥并行体系结构的优势，就需要并行程序</a:t>
            </a:r>
          </a:p>
        </p:txBody>
      </p:sp>
      <p:sp>
        <p:nvSpPr>
          <p:cNvPr id="2" name="灯片编号占位符 1">
            <a:extLst>
              <a:ext uri="{FF2B5EF4-FFF2-40B4-BE49-F238E27FC236}">
                <a16:creationId xmlns:a16="http://schemas.microsoft.com/office/drawing/2014/main" id="{D35254AE-8D5E-4114-8C29-82E92330F686}"/>
              </a:ext>
            </a:extLst>
          </p:cNvPr>
          <p:cNvSpPr>
            <a:spLocks noGrp="1"/>
          </p:cNvSpPr>
          <p:nvPr>
            <p:ph type="sldNum" sz="quarter" idx="12"/>
          </p:nvPr>
        </p:nvSpPr>
        <p:spPr/>
        <p:txBody>
          <a:bodyPr/>
          <a:lstStyle/>
          <a:p>
            <a:pPr>
              <a:defRPr/>
            </a:pPr>
            <a:fld id="{6A351363-8622-4F94-AF08-C4D4F2EA033E}" type="slidenum">
              <a:rPr lang="zh-CN" altLang="en-US" smtClean="0"/>
              <a:pPr>
                <a:defRPr/>
              </a:pPr>
              <a:t>37</a:t>
            </a:fld>
            <a:endParaRPr lang="en-US" altLang="zh-CN"/>
          </a:p>
        </p:txBody>
      </p:sp>
    </p:spTree>
    <p:extLst>
      <p:ext uri="{BB962C8B-B14F-4D97-AF65-F5344CB8AC3E}">
        <p14:creationId xmlns:p14="http://schemas.microsoft.com/office/powerpoint/2010/main" val="1528821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956292"/>
            <a:ext cx="8147893" cy="5730951"/>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18" name="Rectangle 2"/>
          <p:cNvSpPr>
            <a:spLocks noGrp="1" noChangeArrowheads="1"/>
          </p:cNvSpPr>
          <p:nvPr>
            <p:ph type="title"/>
          </p:nvPr>
        </p:nvSpPr>
        <p:spPr>
          <a:ln/>
        </p:spPr>
        <p:txBody>
          <a:bodyPr vert="horz" lIns="0" tIns="0" rIns="0" bIns="0" rtlCol="0" anchor="t" anchorCtr="0">
            <a:noAutofit/>
          </a:bodyPr>
          <a:lstStyle/>
          <a:p>
            <a:pPr algn="just">
              <a:lnSpc>
                <a:spcPct val="95000"/>
              </a:lnSpc>
              <a:tabLst>
                <a:tab pos="0" algn="l"/>
                <a:tab pos="822777" algn="l"/>
                <a:tab pos="1645554" algn="l"/>
                <a:tab pos="2468331" algn="l"/>
                <a:tab pos="3291108" algn="l"/>
                <a:tab pos="4113886" algn="l"/>
                <a:tab pos="4936663" algn="l"/>
                <a:tab pos="5759440" algn="l"/>
                <a:tab pos="6582217" algn="l"/>
                <a:tab pos="7404994" algn="l"/>
                <a:tab pos="8227771" algn="l"/>
                <a:tab pos="9050548" algn="l"/>
              </a:tabLst>
            </a:pPr>
            <a:r>
              <a:rPr lang="en-US" altLang="zh-CN" dirty="0">
                <a:solidFill>
                  <a:srgbClr val="FF0000"/>
                </a:solidFill>
                <a:ea typeface="宋体" pitchFamily="2" charset="-122"/>
              </a:rPr>
              <a:t>Drivers of Parallel Computing – </a:t>
            </a:r>
            <a:r>
              <a:rPr lang="zh-CN" altLang="en-US" dirty="0">
                <a:solidFill>
                  <a:srgbClr val="FF0000"/>
                </a:solidFill>
                <a:ea typeface="宋体" pitchFamily="2" charset="-122"/>
              </a:rPr>
              <a:t>应用需求</a:t>
            </a:r>
            <a:endParaRPr lang="en-US" dirty="0">
              <a:latin typeface="Arial" panose="020B0604020202020204" pitchFamily="34" charset="0"/>
            </a:endParaRPr>
          </a:p>
        </p:txBody>
      </p:sp>
      <p:sp>
        <p:nvSpPr>
          <p:cNvPr id="3" name="灯片编号占位符 2">
            <a:extLst>
              <a:ext uri="{FF2B5EF4-FFF2-40B4-BE49-F238E27FC236}">
                <a16:creationId xmlns:a16="http://schemas.microsoft.com/office/drawing/2014/main" id="{A603415A-3A78-4ADB-A09E-9D5B0882C650}"/>
              </a:ext>
            </a:extLst>
          </p:cNvPr>
          <p:cNvSpPr>
            <a:spLocks noGrp="1"/>
          </p:cNvSpPr>
          <p:nvPr>
            <p:ph type="sldNum" sz="quarter" idx="12"/>
          </p:nvPr>
        </p:nvSpPr>
        <p:spPr/>
        <p:txBody>
          <a:bodyPr/>
          <a:lstStyle/>
          <a:p>
            <a:pPr>
              <a:defRPr/>
            </a:pPr>
            <a:fld id="{6A351363-8622-4F94-AF08-C4D4F2EA033E}" type="slidenum">
              <a:rPr lang="zh-CN" altLang="en-US" smtClean="0"/>
              <a:pPr>
                <a:defRPr/>
              </a:pPr>
              <a:t>38</a:t>
            </a:fld>
            <a:endParaRPr lang="en-US" altLang="zh-CN"/>
          </a:p>
        </p:txBody>
      </p:sp>
      <p:sp>
        <p:nvSpPr>
          <p:cNvPr id="9219" name="Text Box 3"/>
          <p:cNvSpPr txBox="1">
            <a:spLocks noChangeArrowheads="1"/>
          </p:cNvSpPr>
          <p:nvPr/>
        </p:nvSpPr>
        <p:spPr bwMode="auto">
          <a:xfrm>
            <a:off x="1565664" y="6582308"/>
            <a:ext cx="5862369" cy="1710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5pPr>
            <a:lvl6pPr marL="25146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6pPr>
            <a:lvl7pPr marL="29718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7pPr>
            <a:lvl8pPr marL="34290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8pPr>
            <a:lvl9pPr marL="3886200" indent="-228600" defTabSz="457200" fontAlgn="base">
              <a:spcBef>
                <a:spcPct val="0"/>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rgbClr val="000000"/>
                </a:solidFill>
                <a:latin typeface="Times New Roman" panose="02020603050405020304" pitchFamily="18" charset="0"/>
              </a:defRPr>
            </a:lvl9pPr>
          </a:lstStyle>
          <a:p>
            <a:pPr>
              <a:lnSpc>
                <a:spcPct val="95000"/>
              </a:lnSpc>
            </a:pPr>
            <a:r>
              <a:rPr lang="en-US" sz="1170">
                <a:latin typeface="Arial" panose="020B0604020202020204" pitchFamily="34" charset="0"/>
              </a:rPr>
              <a:t>ref: </a:t>
            </a:r>
            <a:r>
              <a:rPr lang="en-US" sz="1170" u="sng">
                <a:solidFill>
                  <a:srgbClr val="0000FF"/>
                </a:solidFill>
                <a:latin typeface="Arial" panose="020B0604020202020204" pitchFamily="34" charset="0"/>
              </a:rPr>
              <a:t>http://www.nvidia.com/object/tesla_computing_solutions.html</a:t>
            </a:r>
          </a:p>
        </p:txBody>
      </p:sp>
    </p:spTree>
    <p:extLst>
      <p:ext uri="{BB962C8B-B14F-4D97-AF65-F5344CB8AC3E}">
        <p14:creationId xmlns:p14="http://schemas.microsoft.com/office/powerpoint/2010/main" val="2299087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632153" y="4845354"/>
            <a:ext cx="1346203" cy="1199322"/>
            <a:chOff x="-1308415" y="4196354"/>
            <a:chExt cx="1346203" cy="1199322"/>
          </a:xfrm>
        </p:grpSpPr>
        <p:pic>
          <p:nvPicPr>
            <p:cNvPr id="11" name="Picture 10"/>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308415" y="4196354"/>
              <a:ext cx="1346203" cy="1199322"/>
            </a:xfrm>
            <a:prstGeom prst="roundRect">
              <a:avLst/>
            </a:prstGeom>
          </p:spPr>
        </p:pic>
        <p:sp>
          <p:nvSpPr>
            <p:cNvPr id="62" name="Content Placeholder 2"/>
            <p:cNvSpPr txBox="1">
              <a:spLocks/>
            </p:cNvSpPr>
            <p:nvPr/>
          </p:nvSpPr>
          <p:spPr>
            <a:xfrm>
              <a:off x="-1308415" y="5103744"/>
              <a:ext cx="1308415" cy="272701"/>
            </a:xfrm>
            <a:prstGeom prst="rect">
              <a:avLst/>
            </a:prstGeom>
            <a:noFill/>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Photon Science</a:t>
              </a:r>
              <a:endParaRPr lang="en-US" sz="1200" b="0" dirty="0">
                <a:solidFill>
                  <a:schemeClr val="bg1"/>
                </a:solidFill>
              </a:endParaRPr>
            </a:p>
          </p:txBody>
        </p:sp>
      </p:grpSp>
      <p:grpSp>
        <p:nvGrpSpPr>
          <p:cNvPr id="61" name="Group 60"/>
          <p:cNvGrpSpPr/>
          <p:nvPr/>
        </p:nvGrpSpPr>
        <p:grpSpPr>
          <a:xfrm>
            <a:off x="2345807" y="4285463"/>
            <a:ext cx="1186539" cy="1001040"/>
            <a:chOff x="6383523" y="5165226"/>
            <a:chExt cx="1186539" cy="1001040"/>
          </a:xfrm>
        </p:grpSpPr>
        <p:pic>
          <p:nvPicPr>
            <p:cNvPr id="59" name="Picture 58"/>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383523" y="5165226"/>
              <a:ext cx="1186539" cy="1001040"/>
            </a:xfrm>
            <a:prstGeom prst="roundRect">
              <a:avLst/>
            </a:prstGeom>
          </p:spPr>
        </p:pic>
        <p:sp>
          <p:nvSpPr>
            <p:cNvPr id="60" name="Content Placeholder 2"/>
            <p:cNvSpPr txBox="1">
              <a:spLocks/>
            </p:cNvSpPr>
            <p:nvPr/>
          </p:nvSpPr>
          <p:spPr>
            <a:xfrm>
              <a:off x="6697981" y="5870538"/>
              <a:ext cx="748965" cy="287273"/>
            </a:xfrm>
            <a:prstGeom prst="rect">
              <a:avLst/>
            </a:prstGeom>
            <a:solidFill>
              <a:schemeClr val="bg1">
                <a:lumMod val="50000"/>
                <a:alpha val="47000"/>
              </a:schemeClr>
            </a:solidFill>
            <a:effectLst>
              <a:glow rad="101600">
                <a:schemeClr val="bg1">
                  <a:lumMod val="50000"/>
                  <a:alpha val="19000"/>
                </a:schemeClr>
              </a:glow>
            </a:effectLst>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Urban</a:t>
              </a:r>
              <a:endParaRPr lang="en-US" sz="1200" b="0" dirty="0">
                <a:solidFill>
                  <a:schemeClr val="bg1"/>
                </a:solidFill>
              </a:endParaRPr>
            </a:p>
          </p:txBody>
        </p:sp>
      </p:grpSp>
      <p:grpSp>
        <p:nvGrpSpPr>
          <p:cNvPr id="58" name="Group 57"/>
          <p:cNvGrpSpPr/>
          <p:nvPr/>
        </p:nvGrpSpPr>
        <p:grpSpPr>
          <a:xfrm>
            <a:off x="1561788" y="3465871"/>
            <a:ext cx="1312820" cy="1146902"/>
            <a:chOff x="1578990" y="2188761"/>
            <a:chExt cx="1312820" cy="1146902"/>
          </a:xfrm>
        </p:grpSpPr>
        <p:pic>
          <p:nvPicPr>
            <p:cNvPr id="56" name="Picture 55"/>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578990" y="2188761"/>
              <a:ext cx="1312820" cy="1146902"/>
            </a:xfrm>
            <a:prstGeom prst="roundRect">
              <a:avLst/>
            </a:prstGeom>
          </p:spPr>
        </p:pic>
        <p:sp>
          <p:nvSpPr>
            <p:cNvPr id="57" name="Content Placeholder 2"/>
            <p:cNvSpPr txBox="1">
              <a:spLocks/>
            </p:cNvSpPr>
            <p:nvPr/>
          </p:nvSpPr>
          <p:spPr>
            <a:xfrm>
              <a:off x="1656744" y="3008353"/>
              <a:ext cx="1112296" cy="277992"/>
            </a:xfrm>
            <a:prstGeom prst="rect">
              <a:avLst/>
            </a:prstGeom>
            <a:noFill/>
          </p:spPr>
          <p:txBody>
            <a:bodyPr vert="horz" lIns="91440" tIns="45720" rIns="91440" bIns="45720" rtlCol="0">
              <a:normAutofit fontScale="85000" lnSpcReduction="10000"/>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Transportation</a:t>
              </a:r>
              <a:endParaRPr lang="en-US" sz="1200" b="0" dirty="0">
                <a:solidFill>
                  <a:schemeClr val="bg1"/>
                </a:solidFill>
              </a:endParaRPr>
            </a:p>
          </p:txBody>
        </p:sp>
      </p:grpSp>
      <p:grpSp>
        <p:nvGrpSpPr>
          <p:cNvPr id="22" name="Group 21"/>
          <p:cNvGrpSpPr/>
          <p:nvPr/>
        </p:nvGrpSpPr>
        <p:grpSpPr>
          <a:xfrm>
            <a:off x="2000685" y="2576549"/>
            <a:ext cx="1324469" cy="1159587"/>
            <a:chOff x="4517239" y="4580229"/>
            <a:chExt cx="1324469" cy="1159587"/>
          </a:xfrm>
        </p:grpSpPr>
        <p:pic>
          <p:nvPicPr>
            <p:cNvPr id="23" name="Picture 22"/>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517239" y="4580229"/>
              <a:ext cx="1324469" cy="1149879"/>
            </a:xfrm>
            <a:prstGeom prst="roundRect">
              <a:avLst/>
            </a:prstGeom>
          </p:spPr>
        </p:pic>
        <p:sp>
          <p:nvSpPr>
            <p:cNvPr id="24" name="Content Placeholder 2"/>
            <p:cNvSpPr txBox="1">
              <a:spLocks/>
            </p:cNvSpPr>
            <p:nvPr/>
          </p:nvSpPr>
          <p:spPr>
            <a:xfrm>
              <a:off x="4725981" y="5461824"/>
              <a:ext cx="1112296" cy="27799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Genomics</a:t>
              </a:r>
              <a:endParaRPr lang="en-US" sz="1200" b="0" dirty="0">
                <a:solidFill>
                  <a:schemeClr val="bg1"/>
                </a:solidFill>
              </a:endParaRPr>
            </a:p>
          </p:txBody>
        </p:sp>
      </p:grpSp>
      <p:grpSp>
        <p:nvGrpSpPr>
          <p:cNvPr id="51" name="Group 50"/>
          <p:cNvGrpSpPr/>
          <p:nvPr/>
        </p:nvGrpSpPr>
        <p:grpSpPr>
          <a:xfrm>
            <a:off x="1784070" y="1778345"/>
            <a:ext cx="1333062" cy="1199322"/>
            <a:chOff x="227508" y="1550425"/>
            <a:chExt cx="1333062" cy="1199322"/>
          </a:xfrm>
        </p:grpSpPr>
        <p:pic>
          <p:nvPicPr>
            <p:cNvPr id="49" name="Picture 48"/>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27508" y="1550425"/>
              <a:ext cx="1333062" cy="1199322"/>
            </a:xfrm>
            <a:prstGeom prst="roundRect">
              <a:avLst/>
            </a:prstGeom>
          </p:spPr>
        </p:pic>
        <p:sp>
          <p:nvSpPr>
            <p:cNvPr id="50" name="Content Placeholder 2"/>
            <p:cNvSpPr txBox="1">
              <a:spLocks/>
            </p:cNvSpPr>
            <p:nvPr/>
          </p:nvSpPr>
          <p:spPr>
            <a:xfrm>
              <a:off x="349722" y="2453802"/>
              <a:ext cx="1112296" cy="27799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Climate</a:t>
              </a:r>
              <a:endParaRPr lang="en-US" sz="1200" b="0" dirty="0">
                <a:solidFill>
                  <a:schemeClr val="bg1"/>
                </a:solidFill>
              </a:endParaRPr>
            </a:p>
          </p:txBody>
        </p:sp>
      </p:grpSp>
      <p:grpSp>
        <p:nvGrpSpPr>
          <p:cNvPr id="9" name="Group 8"/>
          <p:cNvGrpSpPr/>
          <p:nvPr/>
        </p:nvGrpSpPr>
        <p:grpSpPr>
          <a:xfrm>
            <a:off x="2873902" y="5208497"/>
            <a:ext cx="1272476" cy="1042156"/>
            <a:chOff x="360342" y="2388725"/>
            <a:chExt cx="1272476" cy="1042156"/>
          </a:xfrm>
        </p:grpSpPr>
        <p:pic>
          <p:nvPicPr>
            <p:cNvPr id="6" name="Picture 5"/>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360342" y="2388725"/>
              <a:ext cx="1272476" cy="1042156"/>
            </a:xfrm>
            <a:prstGeom prst="roundRect">
              <a:avLst/>
            </a:prstGeom>
          </p:spPr>
        </p:pic>
        <p:sp>
          <p:nvSpPr>
            <p:cNvPr id="48" name="Content Placeholder 2"/>
            <p:cNvSpPr txBox="1">
              <a:spLocks/>
            </p:cNvSpPr>
            <p:nvPr/>
          </p:nvSpPr>
          <p:spPr>
            <a:xfrm>
              <a:off x="464795" y="2393506"/>
              <a:ext cx="1112296" cy="27799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Brain</a:t>
              </a:r>
              <a:endParaRPr lang="en-US" sz="1200" b="0" dirty="0">
                <a:solidFill>
                  <a:schemeClr val="bg1"/>
                </a:solidFill>
              </a:endParaRPr>
            </a:p>
          </p:txBody>
        </p:sp>
      </p:grpSp>
      <p:grpSp>
        <p:nvGrpSpPr>
          <p:cNvPr id="10" name="Group 9"/>
          <p:cNvGrpSpPr/>
          <p:nvPr/>
        </p:nvGrpSpPr>
        <p:grpSpPr>
          <a:xfrm>
            <a:off x="2792357" y="1206907"/>
            <a:ext cx="1272476" cy="1230422"/>
            <a:chOff x="1096427" y="1065166"/>
            <a:chExt cx="1272476" cy="1230422"/>
          </a:xfrm>
        </p:grpSpPr>
        <p:pic>
          <p:nvPicPr>
            <p:cNvPr id="46" name="Picture 45"/>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1096427" y="1065166"/>
              <a:ext cx="1272476" cy="1230422"/>
            </a:xfrm>
            <a:prstGeom prst="roundRect">
              <a:avLst/>
            </a:prstGeom>
            <a:ln>
              <a:solidFill>
                <a:sysClr val="windowText" lastClr="000000"/>
              </a:solidFill>
            </a:ln>
          </p:spPr>
        </p:pic>
        <p:sp>
          <p:nvSpPr>
            <p:cNvPr id="47" name="Content Placeholder 2"/>
            <p:cNvSpPr txBox="1">
              <a:spLocks/>
            </p:cNvSpPr>
            <p:nvPr/>
          </p:nvSpPr>
          <p:spPr>
            <a:xfrm>
              <a:off x="1138919" y="1978774"/>
              <a:ext cx="1112296" cy="277992"/>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Cancer</a:t>
              </a:r>
              <a:endParaRPr lang="en-US" sz="1200" b="0" dirty="0">
                <a:solidFill>
                  <a:schemeClr val="bg1"/>
                </a:solidFill>
              </a:endParaRPr>
            </a:p>
          </p:txBody>
        </p:sp>
      </p:grpSp>
      <p:grpSp>
        <p:nvGrpSpPr>
          <p:cNvPr id="40" name="Group 39"/>
          <p:cNvGrpSpPr/>
          <p:nvPr/>
        </p:nvGrpSpPr>
        <p:grpSpPr>
          <a:xfrm>
            <a:off x="7500014" y="5103746"/>
            <a:ext cx="1324469" cy="1149879"/>
            <a:chOff x="6049862" y="3872773"/>
            <a:chExt cx="1324469" cy="1149879"/>
          </a:xfrm>
        </p:grpSpPr>
        <p:sp>
          <p:nvSpPr>
            <p:cNvPr id="41" name="Rounded Rectangle 40"/>
            <p:cNvSpPr>
              <a:spLocks noChangeAspect="1"/>
            </p:cNvSpPr>
            <p:nvPr/>
          </p:nvSpPr>
          <p:spPr>
            <a:xfrm>
              <a:off x="6049862" y="3872773"/>
              <a:ext cx="1324469" cy="1149879"/>
            </a:xfrm>
            <a:prstGeom prst="roundRect">
              <a:avLst/>
            </a:prstGeom>
            <a:blipFill>
              <a:blip r:embed="rId10" cstate="screen">
                <a:extLst>
                  <a:ext uri="{28A0092B-C50C-407E-A947-70E740481C1C}">
                    <a14:useLocalDpi xmlns:a14="http://schemas.microsoft.com/office/drawing/2010/main"/>
                  </a:ext>
                </a:extLst>
              </a:blip>
              <a:srcRect/>
              <a:stretch>
                <a:fillRect/>
              </a:stretch>
            </a:blipFill>
            <a:scene3d>
              <a:camera prst="orthographicFront"/>
              <a:lightRig rig="chilly" dir="t"/>
            </a:scene3d>
            <a:sp3d z="-25700" extrusionH="63500" contourW="12700" prstMaterial="matte">
              <a:contourClr>
                <a:schemeClr val="lt1"/>
              </a:contourClr>
            </a:sp3d>
          </p:spPr>
          <p:style>
            <a:lnRef idx="0">
              <a:schemeClr val="lt1">
                <a:hueOff val="0"/>
                <a:satOff val="0"/>
                <a:lumOff val="0"/>
                <a:alphaOff val="0"/>
              </a:schemeClr>
            </a:lnRef>
            <a:fillRef idx="1">
              <a:scrgbClr r="0" g="0" b="0"/>
            </a:fillRef>
            <a:effectRef idx="0">
              <a:schemeClr val="accent4">
                <a:tint val="50000"/>
                <a:hueOff val="3779601"/>
                <a:satOff val="4379"/>
                <a:lumOff val="4806"/>
                <a:alphaOff val="0"/>
              </a:schemeClr>
            </a:effectRef>
            <a:fontRef idx="minor">
              <a:schemeClr val="lt1">
                <a:hueOff val="0"/>
                <a:satOff val="0"/>
                <a:lumOff val="0"/>
                <a:alphaOff val="0"/>
              </a:schemeClr>
            </a:fontRef>
          </p:style>
        </p:sp>
        <p:sp>
          <p:nvSpPr>
            <p:cNvPr id="42" name="Content Placeholder 2"/>
            <p:cNvSpPr txBox="1">
              <a:spLocks/>
            </p:cNvSpPr>
            <p:nvPr/>
          </p:nvSpPr>
          <p:spPr>
            <a:xfrm>
              <a:off x="6199585" y="4770908"/>
              <a:ext cx="1072314" cy="244852"/>
            </a:xfrm>
            <a:prstGeom prst="rect">
              <a:avLst/>
            </a:prstGeom>
            <a:solidFill>
              <a:schemeClr val="bg1">
                <a:lumMod val="50000"/>
                <a:alpha val="62000"/>
              </a:schemeClr>
            </a:solidFill>
          </p:spPr>
          <p:txBody>
            <a:bodyPr vert="horz" lIns="0" tIns="0" rIns="0" bIns="0" rtlCol="0">
              <a:no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spcBef>
                  <a:spcPts val="0"/>
                </a:spcBef>
                <a:buNone/>
              </a:pPr>
              <a:r>
                <a:rPr lang="en-US" sz="1200" dirty="0">
                  <a:solidFill>
                    <a:schemeClr val="bg1"/>
                  </a:solidFill>
                </a:rPr>
                <a:t>Earthquakes</a:t>
              </a:r>
              <a:endParaRPr lang="en-US" sz="1200" b="0" dirty="0">
                <a:solidFill>
                  <a:schemeClr val="bg1"/>
                </a:solidFill>
              </a:endParaRPr>
            </a:p>
          </p:txBody>
        </p:sp>
      </p:grpSp>
      <p:grpSp>
        <p:nvGrpSpPr>
          <p:cNvPr id="37" name="Group 36"/>
          <p:cNvGrpSpPr/>
          <p:nvPr/>
        </p:nvGrpSpPr>
        <p:grpSpPr>
          <a:xfrm>
            <a:off x="8673123" y="5031340"/>
            <a:ext cx="1508737" cy="1244777"/>
            <a:chOff x="132209" y="3304726"/>
            <a:chExt cx="1508737" cy="1244777"/>
          </a:xfrm>
        </p:grpSpPr>
        <p:pic>
          <p:nvPicPr>
            <p:cNvPr id="38" name="Picture 37"/>
            <p:cNvPicPr>
              <a:picLocks noChangeAspect="1"/>
            </p:cNvPicPr>
            <p:nvPr/>
          </p:nvPicPr>
          <p:blipFill rotWithShape="1">
            <a:blip r:embed="rId11" cstate="screen">
              <a:extLst>
                <a:ext uri="{28A0092B-C50C-407E-A947-70E740481C1C}">
                  <a14:useLocalDpi xmlns:a14="http://schemas.microsoft.com/office/drawing/2010/main"/>
                </a:ext>
              </a:extLst>
            </a:blip>
            <a:srcRect/>
            <a:stretch/>
          </p:blipFill>
          <p:spPr>
            <a:xfrm>
              <a:off x="132209" y="3304726"/>
              <a:ext cx="1321461" cy="1149880"/>
            </a:xfrm>
            <a:prstGeom prst="roundRect">
              <a:avLst/>
            </a:prstGeom>
          </p:spPr>
        </p:pic>
        <p:sp>
          <p:nvSpPr>
            <p:cNvPr id="39" name="Content Placeholder 2"/>
            <p:cNvSpPr txBox="1">
              <a:spLocks/>
            </p:cNvSpPr>
            <p:nvPr/>
          </p:nvSpPr>
          <p:spPr>
            <a:xfrm>
              <a:off x="271463" y="4205833"/>
              <a:ext cx="1369483" cy="34367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Subsurface</a:t>
              </a:r>
              <a:endParaRPr lang="en-US" sz="1200" b="0" dirty="0">
                <a:solidFill>
                  <a:srgbClr val="FFFFFF"/>
                </a:solidFill>
              </a:endParaRPr>
            </a:p>
          </p:txBody>
        </p:sp>
      </p:grpSp>
      <p:graphicFrame>
        <p:nvGraphicFramePr>
          <p:cNvPr id="12" name="Diagram 11"/>
          <p:cNvGraphicFramePr/>
          <p:nvPr/>
        </p:nvGraphicFramePr>
        <p:xfrm>
          <a:off x="2662919" y="448393"/>
          <a:ext cx="6630096" cy="605355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graphicFrame>
        <p:nvGraphicFramePr>
          <p:cNvPr id="13" name="Diagram 12"/>
          <p:cNvGraphicFramePr/>
          <p:nvPr/>
        </p:nvGraphicFramePr>
        <p:xfrm>
          <a:off x="3018803" y="1444892"/>
          <a:ext cx="6096000" cy="4064000"/>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 name="Title 1"/>
          <p:cNvSpPr>
            <a:spLocks noGrp="1"/>
          </p:cNvSpPr>
          <p:nvPr>
            <p:ph type="title"/>
          </p:nvPr>
        </p:nvSpPr>
        <p:spPr>
          <a:noFill/>
        </p:spPr>
        <p:txBody>
          <a:bodyPr>
            <a:normAutofit fontScale="90000"/>
          </a:bodyPr>
          <a:lstStyle/>
          <a:p>
            <a:r>
              <a:rPr lang="en-US" dirty="0"/>
              <a:t>Breakthrough Science at the Exascale will combine simulation and data analysis</a:t>
            </a:r>
          </a:p>
        </p:txBody>
      </p:sp>
      <p:sp>
        <p:nvSpPr>
          <p:cNvPr id="4" name="灯片编号占位符 3">
            <a:extLst>
              <a:ext uri="{FF2B5EF4-FFF2-40B4-BE49-F238E27FC236}">
                <a16:creationId xmlns:a16="http://schemas.microsoft.com/office/drawing/2014/main" id="{2AF7B618-627D-4A59-B96E-7F1407FE0462}"/>
              </a:ext>
            </a:extLst>
          </p:cNvPr>
          <p:cNvSpPr>
            <a:spLocks noGrp="1"/>
          </p:cNvSpPr>
          <p:nvPr>
            <p:ph type="sldNum" sz="quarter" idx="12"/>
          </p:nvPr>
        </p:nvSpPr>
        <p:spPr/>
        <p:txBody>
          <a:bodyPr/>
          <a:lstStyle/>
          <a:p>
            <a:pPr>
              <a:defRPr/>
            </a:pPr>
            <a:fld id="{583DEA8B-54F5-4C01-8179-5128A4612E80}" type="slidenum">
              <a:rPr lang="zh-CN" altLang="en-US" smtClean="0"/>
              <a:pPr>
                <a:defRPr/>
              </a:pPr>
              <a:t>39</a:t>
            </a:fld>
            <a:endParaRPr lang="en-US" altLang="zh-CN"/>
          </a:p>
        </p:txBody>
      </p:sp>
      <p:sp>
        <p:nvSpPr>
          <p:cNvPr id="7" name="Rectangle 6"/>
          <p:cNvSpPr/>
          <p:nvPr/>
        </p:nvSpPr>
        <p:spPr>
          <a:xfrm>
            <a:off x="3440007" y="1444892"/>
            <a:ext cx="4846320" cy="4846320"/>
          </a:xfrm>
          <a:prstGeom prst="rect">
            <a:avLst/>
          </a:prstGeom>
          <a:noFill/>
          <a:scene3d>
            <a:camera prst="orthographicFront">
              <a:rot lat="0" lon="0" rev="3600000"/>
            </a:camera>
            <a:lightRig rig="threePt" dir="t"/>
          </a:scene3d>
        </p:spPr>
        <p:txBody>
          <a:bodyPr spcFirstLastPara="1" wrap="none" lIns="91440" tIns="45720" rIns="91440" bIns="45720" numCol="1">
            <a:prstTxWarp prst="textCircle">
              <a:avLst/>
            </a:prstTxWarp>
            <a:spAutoFit/>
          </a:bodyPr>
          <a:lstStyle/>
          <a:p>
            <a:r>
              <a:rPr lang="en-US" sz="2000" b="1" dirty="0">
                <a:ln w="12700">
                  <a:noFill/>
                  <a:prstDash val="solid"/>
                </a:ln>
                <a:solidFill>
                  <a:schemeClr val="bg1"/>
                </a:solidFill>
                <a:effectLst>
                  <a:outerShdw blurRad="41275" dist="20320" dir="1800000" algn="tl" rotWithShape="0">
                    <a:srgbClr val="000000">
                      <a:alpha val="40000"/>
                    </a:srgbClr>
                  </a:outerShdw>
                </a:effectLst>
              </a:rPr>
              <a:t>                          complexity                   data size</a:t>
            </a:r>
            <a:r>
              <a:rPr lang="en-US" sz="2000" b="1" dirty="0">
                <a:ln w="12700">
                  <a:noFill/>
                  <a:prstDash val="solid"/>
                </a:ln>
                <a:effectLst>
                  <a:outerShdw blurRad="41275" dist="20320" dir="1800000" algn="tl" rotWithShape="0">
                    <a:srgbClr val="000000">
                      <a:alpha val="40000"/>
                    </a:srgbClr>
                  </a:outerShdw>
                </a:effectLst>
              </a:rPr>
              <a:t> </a:t>
            </a:r>
          </a:p>
        </p:txBody>
      </p:sp>
      <p:sp>
        <p:nvSpPr>
          <p:cNvPr id="8" name="Rectangle 7"/>
          <p:cNvSpPr/>
          <p:nvPr/>
        </p:nvSpPr>
        <p:spPr>
          <a:xfrm rot="7162954">
            <a:off x="3663344" y="1412494"/>
            <a:ext cx="5033255" cy="4769669"/>
          </a:xfrm>
          <a:prstGeom prst="rect">
            <a:avLst/>
          </a:prstGeom>
          <a:noFill/>
          <a:scene3d>
            <a:camera prst="orthographicFront">
              <a:rot lat="0" lon="0" rev="15000000"/>
            </a:camera>
            <a:lightRig rig="threePt" dir="t"/>
          </a:scene3d>
        </p:spPr>
        <p:txBody>
          <a:bodyPr spcFirstLastPara="1" wrap="none" lIns="91440" tIns="45720" rIns="91440" bIns="45720" numCol="1">
            <a:prstTxWarp prst="textCircle">
              <a:avLst/>
            </a:prstTxWarp>
            <a:spAutoFit/>
          </a:bodyPr>
          <a:lstStyle/>
          <a:p>
            <a:r>
              <a:rPr lang="en-US" sz="2000" b="1" dirty="0">
                <a:ln w="12700">
                  <a:noFill/>
                  <a:prstDash val="solid"/>
                </a:ln>
                <a:solidFill>
                  <a:schemeClr val="bg1"/>
                </a:solidFill>
                <a:effectLst>
                  <a:outerShdw blurRad="41275" dist="20320" dir="1800000" algn="tl" rotWithShape="0">
                    <a:srgbClr val="000000">
                      <a:alpha val="40000"/>
                    </a:srgbClr>
                  </a:outerShdw>
                </a:effectLst>
              </a:rPr>
              <a:t>resolution               </a:t>
            </a:r>
            <a:r>
              <a:rPr lang="en-US" sz="2000" b="1" dirty="0" err="1">
                <a:ln w="12700">
                  <a:noFill/>
                  <a:prstDash val="solid"/>
                </a:ln>
                <a:solidFill>
                  <a:schemeClr val="bg1"/>
                </a:solidFill>
                <a:effectLst>
                  <a:outerShdw blurRad="41275" dist="20320" dir="1800000" algn="tl" rotWithShape="0">
                    <a:srgbClr val="000000">
                      <a:alpha val="40000"/>
                    </a:srgbClr>
                  </a:outerShdw>
                </a:effectLst>
              </a:rPr>
              <a:t>multiphysics</a:t>
            </a:r>
            <a:r>
              <a:rPr lang="en-US" sz="2000" b="1" dirty="0">
                <a:ln w="12700">
                  <a:noFill/>
                  <a:prstDash val="solid"/>
                </a:ln>
                <a:solidFill>
                  <a:schemeClr val="bg1"/>
                </a:solidFill>
                <a:effectLst>
                  <a:outerShdw blurRad="41275" dist="20320" dir="1800000" algn="tl" rotWithShape="0">
                    <a:srgbClr val="000000">
                      <a:alpha val="40000"/>
                    </a:srgbClr>
                  </a:outerShdw>
                </a:effectLst>
              </a:rPr>
              <a:t>                        </a:t>
            </a:r>
            <a:endParaRPr lang="en-US" sz="2000" b="1" dirty="0">
              <a:ln w="12700">
                <a:noFill/>
                <a:prstDash val="solid"/>
              </a:ln>
              <a:effectLst>
                <a:outerShdw blurRad="41275" dist="20320" dir="1800000" algn="tl" rotWithShape="0">
                  <a:srgbClr val="000000">
                    <a:alpha val="40000"/>
                  </a:srgbClr>
                </a:outerShdw>
              </a:effectLst>
            </a:endParaRPr>
          </a:p>
        </p:txBody>
      </p:sp>
      <p:sp>
        <p:nvSpPr>
          <p:cNvPr id="14" name="TextBox 13"/>
          <p:cNvSpPr txBox="1"/>
          <p:nvPr/>
        </p:nvSpPr>
        <p:spPr>
          <a:xfrm>
            <a:off x="5922463" y="3335664"/>
            <a:ext cx="1624164" cy="461665"/>
          </a:xfrm>
          <a:prstGeom prst="rect">
            <a:avLst/>
          </a:prstGeom>
          <a:noFill/>
        </p:spPr>
        <p:txBody>
          <a:bodyPr wrap="none" rtlCol="0">
            <a:spAutoFit/>
          </a:bodyPr>
          <a:lstStyle/>
          <a:p>
            <a:r>
              <a:rPr lang="en-US" sz="2400" dirty="0">
                <a:solidFill>
                  <a:srgbClr val="FFFFFF"/>
                </a:solidFill>
              </a:rPr>
              <a:t>Simulation</a:t>
            </a:r>
          </a:p>
        </p:txBody>
      </p:sp>
      <p:sp>
        <p:nvSpPr>
          <p:cNvPr id="15" name="TextBox 14"/>
          <p:cNvSpPr txBox="1"/>
          <p:nvPr/>
        </p:nvSpPr>
        <p:spPr>
          <a:xfrm>
            <a:off x="4812419" y="3335664"/>
            <a:ext cx="835486" cy="461665"/>
          </a:xfrm>
          <a:prstGeom prst="rect">
            <a:avLst/>
          </a:prstGeom>
          <a:noFill/>
        </p:spPr>
        <p:txBody>
          <a:bodyPr wrap="none" rtlCol="0">
            <a:spAutoFit/>
          </a:bodyPr>
          <a:lstStyle/>
          <a:p>
            <a:r>
              <a:rPr lang="en-US" sz="2400" dirty="0">
                <a:solidFill>
                  <a:srgbClr val="FFFFFF"/>
                </a:solidFill>
              </a:rPr>
              <a:t>Data</a:t>
            </a:r>
          </a:p>
        </p:txBody>
      </p:sp>
      <p:sp>
        <p:nvSpPr>
          <p:cNvPr id="16" name="Rectangle 15"/>
          <p:cNvSpPr/>
          <p:nvPr/>
        </p:nvSpPr>
        <p:spPr>
          <a:xfrm rot="1473804">
            <a:off x="3562400" y="867615"/>
            <a:ext cx="4846320" cy="4846320"/>
          </a:xfrm>
          <a:prstGeom prst="rect">
            <a:avLst/>
          </a:prstGeom>
          <a:noFill/>
          <a:scene3d>
            <a:camera prst="orthographicFront">
              <a:rot lat="0" lon="0" rev="0"/>
            </a:camera>
            <a:lightRig rig="threePt" dir="t"/>
          </a:scene3d>
        </p:spPr>
        <p:txBody>
          <a:bodyPr spcFirstLastPara="1" vert="horz" wrap="none" lIns="91440" tIns="45720" rIns="91440" bIns="45720" numCol="1" anchor="b" anchorCtr="0">
            <a:prstTxWarp prst="textArchDown">
              <a:avLst/>
            </a:prstTxWarp>
            <a:spAutoFit/>
          </a:bodyPr>
          <a:lstStyle/>
          <a:p>
            <a:r>
              <a:rPr lang="en-US" sz="2000" b="1" dirty="0">
                <a:ln w="12700">
                  <a:noFill/>
                  <a:prstDash val="solid"/>
                </a:ln>
                <a:solidFill>
                  <a:schemeClr val="bg1"/>
                </a:solidFill>
                <a:effectLst>
                  <a:outerShdw blurRad="41275" dist="20320" dir="1800000" algn="tl" rotWithShape="0">
                    <a:srgbClr val="000000">
                      <a:alpha val="40000"/>
                    </a:srgbClr>
                  </a:outerShdw>
                </a:effectLst>
              </a:rPr>
              <a:t>                              multimodal         </a:t>
            </a:r>
            <a:r>
              <a:rPr lang="en-US" sz="2000" b="1" dirty="0" err="1">
                <a:ln w="12700">
                  <a:noFill/>
                  <a:prstDash val="solid"/>
                </a:ln>
                <a:solidFill>
                  <a:schemeClr val="bg1"/>
                </a:solidFill>
                <a:effectLst>
                  <a:outerShdw blurRad="41275" dist="20320" dir="1800000" algn="tl" rotWithShape="0">
                    <a:srgbClr val="000000">
                      <a:alpha val="40000"/>
                    </a:srgbClr>
                  </a:outerShdw>
                </a:effectLst>
              </a:rPr>
              <a:t>multiscale</a:t>
            </a:r>
            <a:r>
              <a:rPr lang="en-US" sz="2000" b="1" dirty="0">
                <a:ln w="12700">
                  <a:noFill/>
                  <a:prstDash val="solid"/>
                </a:ln>
                <a:solidFill>
                  <a:schemeClr val="bg1"/>
                </a:solidFill>
                <a:effectLst>
                  <a:outerShdw blurRad="41275" dist="20320" dir="1800000" algn="tl" rotWithShape="0">
                    <a:srgbClr val="000000">
                      <a:alpha val="40000"/>
                    </a:srgbClr>
                  </a:outerShdw>
                </a:effectLst>
              </a:rPr>
              <a:t>     </a:t>
            </a:r>
          </a:p>
        </p:txBody>
      </p:sp>
      <p:grpSp>
        <p:nvGrpSpPr>
          <p:cNvPr id="19" name="Group 18"/>
          <p:cNvGrpSpPr/>
          <p:nvPr/>
        </p:nvGrpSpPr>
        <p:grpSpPr>
          <a:xfrm>
            <a:off x="9288706" y="4528806"/>
            <a:ext cx="1444896" cy="1193591"/>
            <a:chOff x="2335093" y="4467007"/>
            <a:chExt cx="1444896" cy="1193591"/>
          </a:xfrm>
        </p:grpSpPr>
        <p:pic>
          <p:nvPicPr>
            <p:cNvPr id="20" name="Picture 19"/>
            <p:cNvPicPr>
              <a:picLocks noChangeAspect="1"/>
            </p:cNvPicPr>
            <p:nvPr/>
          </p:nvPicPr>
          <p:blipFill rotWithShape="1">
            <a:blip r:embed="rId22" cstate="screen">
              <a:extLst>
                <a:ext uri="{28A0092B-C50C-407E-A947-70E740481C1C}">
                  <a14:useLocalDpi xmlns:a14="http://schemas.microsoft.com/office/drawing/2010/main"/>
                </a:ext>
              </a:extLst>
            </a:blip>
            <a:srcRect/>
            <a:stretch/>
          </p:blipFill>
          <p:spPr>
            <a:xfrm>
              <a:off x="2335093" y="4467007"/>
              <a:ext cx="1324469" cy="1149879"/>
            </a:xfrm>
            <a:prstGeom prst="roundRect">
              <a:avLst/>
            </a:prstGeom>
          </p:spPr>
        </p:pic>
        <p:sp>
          <p:nvSpPr>
            <p:cNvPr id="21" name="Content Placeholder 2"/>
            <p:cNvSpPr txBox="1">
              <a:spLocks/>
            </p:cNvSpPr>
            <p:nvPr/>
          </p:nvSpPr>
          <p:spPr>
            <a:xfrm>
              <a:off x="2568550" y="5400837"/>
              <a:ext cx="1211439" cy="259761"/>
            </a:xfrm>
            <a:prstGeom prst="rect">
              <a:avLst/>
            </a:prstGeom>
            <a:noFill/>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Materials</a:t>
              </a:r>
              <a:endParaRPr lang="en-US" sz="1200" b="0" dirty="0">
                <a:solidFill>
                  <a:srgbClr val="FFFFFF"/>
                </a:solidFill>
              </a:endParaRPr>
            </a:p>
          </p:txBody>
        </p:sp>
      </p:grpSp>
      <p:grpSp>
        <p:nvGrpSpPr>
          <p:cNvPr id="25" name="Group 24"/>
          <p:cNvGrpSpPr/>
          <p:nvPr/>
        </p:nvGrpSpPr>
        <p:grpSpPr>
          <a:xfrm>
            <a:off x="8504941" y="3735354"/>
            <a:ext cx="1324469" cy="1149879"/>
            <a:chOff x="128114" y="4580229"/>
            <a:chExt cx="1324469" cy="1149879"/>
          </a:xfrm>
        </p:grpSpPr>
        <p:pic>
          <p:nvPicPr>
            <p:cNvPr id="26" name="Picture 25"/>
            <p:cNvPicPr>
              <a:picLocks noChangeAspect="1"/>
            </p:cNvPicPr>
            <p:nvPr/>
          </p:nvPicPr>
          <p:blipFill rotWithShape="1">
            <a:blip r:embed="rId23" cstate="screen">
              <a:extLst>
                <a:ext uri="{28A0092B-C50C-407E-A947-70E740481C1C}">
                  <a14:useLocalDpi xmlns:a14="http://schemas.microsoft.com/office/drawing/2010/main"/>
                </a:ext>
              </a:extLst>
            </a:blip>
            <a:srcRect l="-1" t="-1"/>
            <a:stretch/>
          </p:blipFill>
          <p:spPr>
            <a:xfrm>
              <a:off x="128114" y="4580229"/>
              <a:ext cx="1324469" cy="1149879"/>
            </a:xfrm>
            <a:prstGeom prst="roundRect">
              <a:avLst/>
            </a:prstGeom>
          </p:spPr>
        </p:pic>
        <p:sp>
          <p:nvSpPr>
            <p:cNvPr id="27" name="Content Placeholder 2"/>
            <p:cNvSpPr txBox="1">
              <a:spLocks/>
            </p:cNvSpPr>
            <p:nvPr/>
          </p:nvSpPr>
          <p:spPr>
            <a:xfrm>
              <a:off x="241282" y="5457649"/>
              <a:ext cx="1155025" cy="225795"/>
            </a:xfrm>
            <a:prstGeom prst="rect">
              <a:avLst/>
            </a:prstGeom>
            <a:no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Chemistry</a:t>
              </a:r>
              <a:endParaRPr lang="en-US" sz="1200" b="0" dirty="0">
                <a:solidFill>
                  <a:srgbClr val="FFFFFF"/>
                </a:solidFill>
              </a:endParaRPr>
            </a:p>
          </p:txBody>
        </p:sp>
      </p:grpSp>
      <p:grpSp>
        <p:nvGrpSpPr>
          <p:cNvPr id="43" name="Group 42"/>
          <p:cNvGrpSpPr/>
          <p:nvPr/>
        </p:nvGrpSpPr>
        <p:grpSpPr>
          <a:xfrm>
            <a:off x="9255190" y="3046476"/>
            <a:ext cx="1412811" cy="1149879"/>
            <a:chOff x="2328927" y="2057690"/>
            <a:chExt cx="1412811" cy="1149879"/>
          </a:xfrm>
        </p:grpSpPr>
        <p:pic>
          <p:nvPicPr>
            <p:cNvPr id="44" name="Picture 43"/>
            <p:cNvPicPr>
              <a:picLocks noChangeAspect="1"/>
            </p:cNvPicPr>
            <p:nvPr/>
          </p:nvPicPr>
          <p:blipFill rotWithShape="1">
            <a:blip r:embed="rId24" cstate="screen">
              <a:extLst>
                <a:ext uri="{28A0092B-C50C-407E-A947-70E740481C1C}">
                  <a14:useLocalDpi xmlns:a14="http://schemas.microsoft.com/office/drawing/2010/main"/>
                </a:ext>
              </a:extLst>
            </a:blip>
            <a:srcRect/>
            <a:stretch/>
          </p:blipFill>
          <p:spPr>
            <a:xfrm>
              <a:off x="2328927" y="2057690"/>
              <a:ext cx="1324469" cy="1149879"/>
            </a:xfrm>
            <a:prstGeom prst="roundRect">
              <a:avLst/>
            </a:prstGeom>
          </p:spPr>
        </p:pic>
        <p:sp>
          <p:nvSpPr>
            <p:cNvPr id="45" name="Content Placeholder 2"/>
            <p:cNvSpPr txBox="1">
              <a:spLocks/>
            </p:cNvSpPr>
            <p:nvPr/>
          </p:nvSpPr>
          <p:spPr>
            <a:xfrm>
              <a:off x="2362444" y="2922881"/>
              <a:ext cx="1379294" cy="282702"/>
            </a:xfrm>
            <a:prstGeom prst="rect">
              <a:avLst/>
            </a:prstGeom>
            <a:no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Carbon Capture</a:t>
              </a:r>
              <a:endParaRPr lang="en-US" sz="1200" b="0" dirty="0">
                <a:solidFill>
                  <a:srgbClr val="FFFFFF"/>
                </a:solidFill>
              </a:endParaRPr>
            </a:p>
          </p:txBody>
        </p:sp>
      </p:grpSp>
      <p:grpSp>
        <p:nvGrpSpPr>
          <p:cNvPr id="28" name="Group 27"/>
          <p:cNvGrpSpPr/>
          <p:nvPr/>
        </p:nvGrpSpPr>
        <p:grpSpPr>
          <a:xfrm>
            <a:off x="8561396" y="2256766"/>
            <a:ext cx="1324469" cy="1151326"/>
            <a:chOff x="136771" y="2058315"/>
            <a:chExt cx="1324469" cy="1151326"/>
          </a:xfrm>
        </p:grpSpPr>
        <p:pic>
          <p:nvPicPr>
            <p:cNvPr id="29" name="Picture 28"/>
            <p:cNvPicPr>
              <a:picLocks noChangeAspect="1"/>
            </p:cNvPicPr>
            <p:nvPr/>
          </p:nvPicPr>
          <p:blipFill rotWithShape="1">
            <a:blip r:embed="rId25" cstate="screen">
              <a:extLst>
                <a:ext uri="{28A0092B-C50C-407E-A947-70E740481C1C}">
                  <a14:useLocalDpi xmlns:a14="http://schemas.microsoft.com/office/drawing/2010/main"/>
                </a:ext>
              </a:extLst>
            </a:blip>
            <a:srcRect/>
            <a:stretch/>
          </p:blipFill>
          <p:spPr>
            <a:xfrm>
              <a:off x="136771" y="2058315"/>
              <a:ext cx="1324469" cy="1151326"/>
            </a:xfrm>
            <a:prstGeom prst="roundRect">
              <a:avLst/>
            </a:prstGeom>
          </p:spPr>
        </p:pic>
        <p:sp>
          <p:nvSpPr>
            <p:cNvPr id="30" name="Content Placeholder 2"/>
            <p:cNvSpPr txBox="1">
              <a:spLocks/>
            </p:cNvSpPr>
            <p:nvPr/>
          </p:nvSpPr>
          <p:spPr>
            <a:xfrm>
              <a:off x="194759" y="2948898"/>
              <a:ext cx="1184112" cy="259761"/>
            </a:xfrm>
            <a:prstGeom prst="rect">
              <a:avLst/>
            </a:prstGeom>
            <a:noFill/>
          </p:spPr>
          <p:txBody>
            <a:bodyPr vert="horz" lIns="91440" tIns="45720" rIns="91440" bIns="45720" rtlCol="0">
              <a:normAutofit lnSpcReduction="10000"/>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chemeClr val="bg1"/>
                  </a:solidFill>
                </a:rPr>
                <a:t>Accelerators</a:t>
              </a:r>
              <a:endParaRPr lang="en-US" sz="1200" b="0" dirty="0">
                <a:solidFill>
                  <a:schemeClr val="bg1"/>
                </a:solidFill>
              </a:endParaRPr>
            </a:p>
          </p:txBody>
        </p:sp>
      </p:grpSp>
      <p:grpSp>
        <p:nvGrpSpPr>
          <p:cNvPr id="31" name="Group 30"/>
          <p:cNvGrpSpPr/>
          <p:nvPr/>
        </p:nvGrpSpPr>
        <p:grpSpPr>
          <a:xfrm>
            <a:off x="8872572" y="1466766"/>
            <a:ext cx="1324469" cy="1240888"/>
            <a:chOff x="6633322" y="2057690"/>
            <a:chExt cx="1324469" cy="1240888"/>
          </a:xfrm>
        </p:grpSpPr>
        <p:pic>
          <p:nvPicPr>
            <p:cNvPr id="32" name="Picture 31"/>
            <p:cNvPicPr>
              <a:picLocks noChangeAspect="1"/>
            </p:cNvPicPr>
            <p:nvPr/>
          </p:nvPicPr>
          <p:blipFill rotWithShape="1">
            <a:blip r:embed="rId26" cstate="screen">
              <a:extLst>
                <a:ext uri="{28A0092B-C50C-407E-A947-70E740481C1C}">
                  <a14:useLocalDpi xmlns:a14="http://schemas.microsoft.com/office/drawing/2010/main"/>
                </a:ext>
              </a:extLst>
            </a:blip>
            <a:srcRect b="-343"/>
            <a:stretch/>
          </p:blipFill>
          <p:spPr>
            <a:xfrm>
              <a:off x="6633322" y="2057690"/>
              <a:ext cx="1324469" cy="1149879"/>
            </a:xfrm>
            <a:prstGeom prst="roundRect">
              <a:avLst/>
            </a:prstGeom>
          </p:spPr>
        </p:pic>
        <p:sp>
          <p:nvSpPr>
            <p:cNvPr id="33" name="Content Placeholder 2"/>
            <p:cNvSpPr txBox="1">
              <a:spLocks/>
            </p:cNvSpPr>
            <p:nvPr/>
          </p:nvSpPr>
          <p:spPr>
            <a:xfrm>
              <a:off x="6696940" y="2954908"/>
              <a:ext cx="1246018" cy="343670"/>
            </a:xfrm>
            <a:prstGeom prst="rect">
              <a:avLst/>
            </a:prstGeom>
            <a:noFill/>
          </p:spPr>
          <p:txBody>
            <a:bodyPr vert="horz" lIns="91440" tIns="45720" rIns="91440" bIns="45720" rtlCol="0">
              <a:no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Astrophysics</a:t>
              </a:r>
              <a:endParaRPr lang="en-US" sz="1200" b="0" dirty="0">
                <a:solidFill>
                  <a:srgbClr val="FFFFFF"/>
                </a:solidFill>
              </a:endParaRPr>
            </a:p>
          </p:txBody>
        </p:sp>
      </p:grpSp>
      <p:grpSp>
        <p:nvGrpSpPr>
          <p:cNvPr id="34" name="Group 33"/>
          <p:cNvGrpSpPr/>
          <p:nvPr/>
        </p:nvGrpSpPr>
        <p:grpSpPr>
          <a:xfrm>
            <a:off x="7760537" y="1129539"/>
            <a:ext cx="1324469" cy="1251130"/>
            <a:chOff x="4530202" y="2057690"/>
            <a:chExt cx="1324469" cy="1251130"/>
          </a:xfrm>
        </p:grpSpPr>
        <p:pic>
          <p:nvPicPr>
            <p:cNvPr id="35" name="Picture 34"/>
            <p:cNvPicPr>
              <a:picLocks noChangeAspect="1"/>
            </p:cNvPicPr>
            <p:nvPr/>
          </p:nvPicPr>
          <p:blipFill rotWithShape="1">
            <a:blip r:embed="rId27" cstate="screen">
              <a:extLst>
                <a:ext uri="{28A0092B-C50C-407E-A947-70E740481C1C}">
                  <a14:useLocalDpi xmlns:a14="http://schemas.microsoft.com/office/drawing/2010/main"/>
                </a:ext>
              </a:extLst>
            </a:blip>
            <a:srcRect/>
            <a:stretch/>
          </p:blipFill>
          <p:spPr>
            <a:xfrm>
              <a:off x="4530202" y="2057690"/>
              <a:ext cx="1324469" cy="1149879"/>
            </a:xfrm>
            <a:prstGeom prst="roundRect">
              <a:avLst/>
            </a:prstGeom>
          </p:spPr>
        </p:pic>
        <p:sp>
          <p:nvSpPr>
            <p:cNvPr id="36" name="Content Placeholder 2"/>
            <p:cNvSpPr txBox="1">
              <a:spLocks/>
            </p:cNvSpPr>
            <p:nvPr/>
          </p:nvSpPr>
          <p:spPr>
            <a:xfrm>
              <a:off x="4679182" y="2965150"/>
              <a:ext cx="1139960" cy="343670"/>
            </a:xfrm>
            <a:prstGeom prst="rect">
              <a:avLst/>
            </a:prstGeom>
            <a:noFill/>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b="1"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1200" dirty="0">
                  <a:solidFill>
                    <a:srgbClr val="FFFFFF"/>
                  </a:solidFill>
                </a:rPr>
                <a:t>Cosmology</a:t>
              </a:r>
              <a:endParaRPr lang="en-US" sz="1200" b="0" dirty="0">
                <a:solidFill>
                  <a:srgbClr val="FFFFFF"/>
                </a:solidFill>
              </a:endParaRPr>
            </a:p>
          </p:txBody>
        </p:sp>
      </p:grpSp>
      <p:sp>
        <p:nvSpPr>
          <p:cNvPr id="3" name="Oval 2"/>
          <p:cNvSpPr/>
          <p:nvPr/>
        </p:nvSpPr>
        <p:spPr>
          <a:xfrm>
            <a:off x="4287368" y="1836237"/>
            <a:ext cx="3190729" cy="3203445"/>
          </a:xfrm>
          <a:prstGeom prst="ellipse">
            <a:avLst/>
          </a:prstGeom>
          <a:solidFill>
            <a:schemeClr val="tx1">
              <a:lumMod val="65000"/>
              <a:lumOff val="3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t>Simulation and Data</a:t>
            </a:r>
          </a:p>
        </p:txBody>
      </p:sp>
    </p:spTree>
    <p:extLst>
      <p:ext uri="{BB962C8B-B14F-4D97-AF65-F5344CB8AC3E}">
        <p14:creationId xmlns:p14="http://schemas.microsoft.com/office/powerpoint/2010/main" val="195356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6" grpId="0"/>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1314450"/>
            <a:ext cx="3654425" cy="422910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4"/>
          <p:cNvSpPr>
            <a:spLocks noGrp="1"/>
          </p:cNvSpPr>
          <p:nvPr>
            <p:ph type="title"/>
          </p:nvPr>
        </p:nvSpPr>
        <p:spPr/>
        <p:txBody>
          <a:bodyPr>
            <a:normAutofit/>
          </a:bodyPr>
          <a:lstStyle/>
          <a:p>
            <a:r>
              <a:rPr lang="zh-CN" altLang="en-US" b="1" dirty="0">
                <a:solidFill>
                  <a:srgbClr val="C00000"/>
                </a:solidFill>
              </a:rPr>
              <a:t>什么是并行程序设计？</a:t>
            </a:r>
          </a:p>
        </p:txBody>
      </p:sp>
      <p:sp>
        <p:nvSpPr>
          <p:cNvPr id="7" name="内容占位符 6"/>
          <p:cNvSpPr>
            <a:spLocks noGrp="1"/>
          </p:cNvSpPr>
          <p:nvPr>
            <p:ph sz="quarter" idx="1"/>
          </p:nvPr>
        </p:nvSpPr>
        <p:spPr>
          <a:xfrm>
            <a:off x="816864" y="1219200"/>
            <a:ext cx="5964936" cy="4937760"/>
          </a:xfrm>
        </p:spPr>
        <p:txBody>
          <a:bodyPr/>
          <a:lstStyle/>
          <a:p>
            <a:r>
              <a:rPr lang="zh-CN" altLang="en-US" sz="3200" dirty="0">
                <a:ea typeface="SimSun" pitchFamily="2" charset="-122"/>
              </a:rPr>
              <a:t>协调多个处理单元共同解决一个问题（</a:t>
            </a:r>
            <a:r>
              <a:rPr lang="en-US" altLang="zh-CN" sz="3200" dirty="0">
                <a:ea typeface="SimSun" pitchFamily="2" charset="-122"/>
              </a:rPr>
              <a:t>Coordinating multiple processing elements to solve a problem</a:t>
            </a:r>
            <a:r>
              <a:rPr lang="zh-CN" altLang="en-US" sz="3200" dirty="0">
                <a:ea typeface="SimSun" pitchFamily="2" charset="-122"/>
              </a:rPr>
              <a:t>）</a:t>
            </a:r>
            <a:endParaRPr lang="en-US" altLang="zh-CN" sz="3200" dirty="0">
              <a:ea typeface="SimSun" pitchFamily="2" charset="-122"/>
            </a:endParaRPr>
          </a:p>
          <a:p>
            <a:endParaRPr lang="en-US" altLang="zh-CN" sz="3200" dirty="0">
              <a:ea typeface="SimSun" pitchFamily="2" charset="-122"/>
            </a:endParaRPr>
          </a:p>
          <a:p>
            <a:endParaRPr lang="zh-CN" altLang="en-US" dirty="0"/>
          </a:p>
        </p:txBody>
      </p:sp>
      <p:sp>
        <p:nvSpPr>
          <p:cNvPr id="3" name="灯片编号占位符 2">
            <a:extLst>
              <a:ext uri="{FF2B5EF4-FFF2-40B4-BE49-F238E27FC236}">
                <a16:creationId xmlns:a16="http://schemas.microsoft.com/office/drawing/2014/main" id="{76835465-1065-4030-8A62-E58F7BF37C73}"/>
              </a:ext>
            </a:extLst>
          </p:cNvPr>
          <p:cNvSpPr>
            <a:spLocks noGrp="1"/>
          </p:cNvSpPr>
          <p:nvPr>
            <p:ph type="sldNum" sz="quarter" idx="12"/>
          </p:nvPr>
        </p:nvSpPr>
        <p:spPr/>
        <p:txBody>
          <a:bodyPr/>
          <a:lstStyle/>
          <a:p>
            <a:pPr>
              <a:defRPr/>
            </a:pPr>
            <a:fld id="{BD42BB15-426C-4748-99F9-A904B2702190}" type="slidenum">
              <a:rPr lang="zh-CN" altLang="en-US" smtClean="0"/>
              <a:pPr>
                <a:defRPr/>
              </a:pPr>
              <a:t>4</a:t>
            </a:fld>
            <a:endParaRPr lang="en-US" altLang="zh-CN"/>
          </a:p>
        </p:txBody>
      </p:sp>
    </p:spTree>
    <p:extLst>
      <p:ext uri="{BB962C8B-B14F-4D97-AF65-F5344CB8AC3E}">
        <p14:creationId xmlns:p14="http://schemas.microsoft.com/office/powerpoint/2010/main" val="353681665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dirty="0">
                <a:ea typeface="ＭＳ Ｐゴシック" panose="020B0600070205080204" pitchFamily="34" charset="-128"/>
              </a:rPr>
              <a:t>全球气候暖化</a:t>
            </a:r>
            <a:endParaRPr lang="en-US" altLang="zh-CN" dirty="0">
              <a:ea typeface="ＭＳ Ｐゴシック" panose="020B0600070205080204" pitchFamily="34" charset="-128"/>
            </a:endParaRPr>
          </a:p>
        </p:txBody>
      </p:sp>
      <p:sp>
        <p:nvSpPr>
          <p:cNvPr id="18435" name="Rectangle 3"/>
          <p:cNvSpPr>
            <a:spLocks noGrp="1" noChangeArrowheads="1"/>
          </p:cNvSpPr>
          <p:nvPr>
            <p:ph type="body" idx="1"/>
          </p:nvPr>
        </p:nvSpPr>
        <p:spPr>
          <a:xfrm>
            <a:off x="815364" y="1213643"/>
            <a:ext cx="4560888" cy="5072063"/>
          </a:xfrm>
        </p:spPr>
        <p:txBody>
          <a:bodyPr/>
          <a:lstStyle/>
          <a:p>
            <a:pPr eaLnBrk="1" hangingPunct="1"/>
            <a:r>
              <a:rPr lang="zh-CN" altLang="en-US" sz="2000" b="1" dirty="0">
                <a:ea typeface="ＭＳ Ｐゴシック" panose="020B0600070205080204" pitchFamily="34" charset="-128"/>
              </a:rPr>
              <a:t>事实</a:t>
            </a:r>
            <a:r>
              <a:rPr lang="en-US" altLang="zh-CN" sz="2000" dirty="0">
                <a:ea typeface="ＭＳ Ｐゴシック" panose="020B0600070205080204" pitchFamily="34" charset="-128"/>
              </a:rPr>
              <a:t>: </a:t>
            </a:r>
            <a:r>
              <a:rPr lang="zh-CN" altLang="en-US" sz="2000" dirty="0">
                <a:ea typeface="ＭＳ Ｐゴシック" panose="020B0600070205080204" pitchFamily="34" charset="-128"/>
              </a:rPr>
              <a:t>全球地表空气温度上升</a:t>
            </a:r>
            <a:endParaRPr lang="en-US" altLang="zh-CN" sz="2000" dirty="0">
              <a:ea typeface="ＭＳ Ｐゴシック" panose="020B0600070205080204" pitchFamily="34" charset="-128"/>
            </a:endParaRPr>
          </a:p>
          <a:p>
            <a:pPr eaLnBrk="1" hangingPunct="1"/>
            <a:endParaRPr lang="en-US" altLang="zh-CN" sz="2000" dirty="0">
              <a:ea typeface="ＭＳ Ｐゴシック" panose="020B0600070205080204" pitchFamily="34" charset="-128"/>
            </a:endParaRPr>
          </a:p>
          <a:p>
            <a:pPr eaLnBrk="1" hangingPunct="1"/>
            <a:r>
              <a:rPr lang="zh-CN" altLang="en-US" sz="2000" dirty="0">
                <a:ea typeface="ＭＳ Ｐゴシック" panose="020B0600070205080204" pitchFamily="34" charset="-128"/>
              </a:rPr>
              <a:t>暖化是否是由于人的因素</a:t>
            </a:r>
            <a:r>
              <a:rPr lang="en-US" altLang="zh-CN" sz="2000" dirty="0">
                <a:ea typeface="ＭＳ Ｐゴシック" panose="020B0600070205080204" pitchFamily="34" charset="-128"/>
              </a:rPr>
              <a:t>?</a:t>
            </a:r>
          </a:p>
          <a:p>
            <a:pPr lvl="1" eaLnBrk="1" hangingPunct="1"/>
            <a:r>
              <a:rPr lang="zh-CN" altLang="en-US" sz="2000" dirty="0">
                <a:ea typeface="ＭＳ Ｐゴシック" panose="020B0600070205080204" pitchFamily="34" charset="-128"/>
              </a:rPr>
              <a:t>能否数量化自然变化？有用信号与噪音</a:t>
            </a:r>
            <a:r>
              <a:rPr lang="en-US" altLang="zh-CN" sz="2000" dirty="0">
                <a:ea typeface="ＭＳ Ｐゴシック" panose="020B0600070205080204" pitchFamily="34" charset="-128"/>
              </a:rPr>
              <a:t>.</a:t>
            </a:r>
          </a:p>
          <a:p>
            <a:pPr lvl="1" eaLnBrk="1" hangingPunct="1"/>
            <a:r>
              <a:rPr lang="zh-CN" altLang="en-US" sz="2000" dirty="0">
                <a:ea typeface="ＭＳ Ｐゴシック" panose="020B0600070205080204" pitchFamily="34" charset="-128"/>
              </a:rPr>
              <a:t>是否能够理解暖化的原因</a:t>
            </a:r>
            <a:r>
              <a:rPr lang="en-US" altLang="zh-CN" sz="2000" dirty="0">
                <a:ea typeface="ＭＳ Ｐゴシック" panose="020B0600070205080204" pitchFamily="34" charset="-128"/>
              </a:rPr>
              <a:t>?</a:t>
            </a:r>
          </a:p>
          <a:p>
            <a:pPr eaLnBrk="1" hangingPunct="1"/>
            <a:r>
              <a:rPr lang="zh-CN" altLang="en-US" sz="2000" dirty="0">
                <a:ea typeface="ＭＳ Ｐゴシック" panose="020B0600070205080204" pitchFamily="34" charset="-128"/>
              </a:rPr>
              <a:t>将来的趋势如何</a:t>
            </a:r>
            <a:r>
              <a:rPr lang="en-US" altLang="zh-CN" sz="2000" dirty="0">
                <a:ea typeface="ＭＳ Ｐゴシック" panose="020B0600070205080204" pitchFamily="34" charset="-128"/>
              </a:rPr>
              <a:t>?</a:t>
            </a:r>
          </a:p>
          <a:p>
            <a:pPr eaLnBrk="1" hangingPunct="1"/>
            <a:r>
              <a:rPr lang="zh-CN" altLang="en-US" sz="2000" dirty="0">
                <a:ea typeface="ＭＳ Ｐゴシック" panose="020B0600070205080204" pitchFamily="34" charset="-128"/>
              </a:rPr>
              <a:t>建模可以在某种程度上回答上述问题</a:t>
            </a:r>
            <a:endParaRPr lang="en-US" altLang="zh-CN" sz="2000" dirty="0">
              <a:ea typeface="ＭＳ Ｐゴシック" panose="020B0600070205080204" pitchFamily="34" charset="-128"/>
            </a:endParaRPr>
          </a:p>
        </p:txBody>
      </p:sp>
      <p:pic>
        <p:nvPicPr>
          <p:cNvPr id="18436" name="Picture 4" descr="ipcc_fig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34548" y="29497"/>
            <a:ext cx="45608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703F981A-8CB8-4C07-82D4-187516485FAA}"/>
              </a:ext>
            </a:extLst>
          </p:cNvPr>
          <p:cNvSpPr>
            <a:spLocks noGrp="1"/>
          </p:cNvSpPr>
          <p:nvPr>
            <p:ph type="sldNum" sz="quarter" idx="12"/>
          </p:nvPr>
        </p:nvSpPr>
        <p:spPr/>
        <p:txBody>
          <a:bodyPr/>
          <a:lstStyle/>
          <a:p>
            <a:pPr>
              <a:defRPr/>
            </a:pPr>
            <a:fld id="{6A351363-8622-4F94-AF08-C4D4F2EA033E}" type="slidenum">
              <a:rPr lang="zh-CN" altLang="en-US" smtClean="0"/>
              <a:pPr>
                <a:defRPr/>
              </a:pPr>
              <a:t>40</a:t>
            </a:fld>
            <a:endParaRPr lang="en-US" altLang="zh-CN"/>
          </a:p>
        </p:txBody>
      </p:sp>
    </p:spTree>
    <p:extLst>
      <p:ext uri="{BB962C8B-B14F-4D97-AF65-F5344CB8AC3E}">
        <p14:creationId xmlns:p14="http://schemas.microsoft.com/office/powerpoint/2010/main" val="2306322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Title 1"/>
          <p:cNvSpPr>
            <a:spLocks noGrp="1"/>
          </p:cNvSpPr>
          <p:nvPr>
            <p:ph type="title"/>
          </p:nvPr>
        </p:nvSpPr>
        <p:spPr/>
        <p:txBody>
          <a:bodyPr/>
          <a:lstStyle/>
          <a:p>
            <a:endParaRPr lang="en-US">
              <a:latin typeface="Arial" charset="0"/>
              <a:ea typeface="ＭＳ Ｐゴシック" charset="0"/>
              <a:cs typeface="ＭＳ Ｐゴシック" charset="0"/>
            </a:endParaRPr>
          </a:p>
        </p:txBody>
      </p:sp>
      <p:sp>
        <p:nvSpPr>
          <p:cNvPr id="44034" name="Content Placeholder 2"/>
          <p:cNvSpPr>
            <a:spLocks noGrp="1"/>
          </p:cNvSpPr>
          <p:nvPr>
            <p:ph idx="1"/>
          </p:nvPr>
        </p:nvSpPr>
        <p:spPr/>
        <p:txBody>
          <a:bodyPr/>
          <a:lstStyle/>
          <a:p>
            <a:endParaRPr lang="en-US">
              <a:latin typeface="Arial" charset="0"/>
              <a:ea typeface="ＭＳ Ｐゴシック" charset="0"/>
              <a:cs typeface="ＭＳ Ｐゴシック" charset="0"/>
            </a:endParaRPr>
          </a:p>
        </p:txBody>
      </p:sp>
      <p:pic>
        <p:nvPicPr>
          <p:cNvPr id="44035" name="Pictur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153988"/>
            <a:ext cx="7658100" cy="7011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灯片编号占位符 1">
            <a:extLst>
              <a:ext uri="{FF2B5EF4-FFF2-40B4-BE49-F238E27FC236}">
                <a16:creationId xmlns:a16="http://schemas.microsoft.com/office/drawing/2014/main" id="{5780A2E2-24D9-4464-BD7B-92153799A623}"/>
              </a:ext>
            </a:extLst>
          </p:cNvPr>
          <p:cNvSpPr>
            <a:spLocks noGrp="1"/>
          </p:cNvSpPr>
          <p:nvPr>
            <p:ph type="sldNum" sz="quarter" idx="12"/>
          </p:nvPr>
        </p:nvSpPr>
        <p:spPr/>
        <p:txBody>
          <a:bodyPr/>
          <a:lstStyle/>
          <a:p>
            <a:pPr>
              <a:defRPr/>
            </a:pPr>
            <a:fld id="{6A351363-8622-4F94-AF08-C4D4F2EA033E}" type="slidenum">
              <a:rPr lang="zh-CN" altLang="en-US" smtClean="0"/>
              <a:pPr>
                <a:defRPr/>
              </a:pPr>
              <a:t>41</a:t>
            </a:fld>
            <a:endParaRPr lang="en-US" altLang="zh-CN"/>
          </a:p>
        </p:txBody>
      </p:sp>
    </p:spTree>
    <p:extLst>
      <p:ext uri="{BB962C8B-B14F-4D97-AF65-F5344CB8AC3E}">
        <p14:creationId xmlns:p14="http://schemas.microsoft.com/office/powerpoint/2010/main" val="25833900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2800" dirty="0">
                <a:ea typeface="ＭＳ Ｐゴシック" panose="020B0600070205080204" pitchFamily="34" charset="-128"/>
              </a:rPr>
              <a:t>气候模型</a:t>
            </a:r>
            <a:endParaRPr lang="en-US" altLang="zh-CN" sz="2800" dirty="0">
              <a:ea typeface="ＭＳ Ｐゴシック" panose="020B0600070205080204" pitchFamily="34" charset="-128"/>
            </a:endParaRPr>
          </a:p>
        </p:txBody>
      </p:sp>
      <p:sp>
        <p:nvSpPr>
          <p:cNvPr id="33795" name="Rectangle 3"/>
          <p:cNvSpPr>
            <a:spLocks noGrp="1" noChangeArrowheads="1"/>
          </p:cNvSpPr>
          <p:nvPr>
            <p:ph type="body" idx="1"/>
          </p:nvPr>
        </p:nvSpPr>
        <p:spPr/>
        <p:txBody>
          <a:bodyPr>
            <a:normAutofit fontScale="92500" lnSpcReduction="10000"/>
          </a:bodyPr>
          <a:lstStyle/>
          <a:p>
            <a:pPr eaLnBrk="1" hangingPunct="1">
              <a:lnSpc>
                <a:spcPct val="90000"/>
              </a:lnSpc>
            </a:pPr>
            <a:r>
              <a:rPr lang="zh-CN" altLang="en-US" dirty="0">
                <a:ea typeface="ＭＳ Ｐゴシック" panose="020B0600070205080204" pitchFamily="34" charset="-128"/>
              </a:rPr>
              <a:t>大气环流模型</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动力学</a:t>
            </a:r>
            <a:endParaRPr lang="en-US" altLang="zh-CN" dirty="0">
              <a:ea typeface="ＭＳ Ｐゴシック" panose="020B0600070205080204" pitchFamily="34" charset="-128"/>
            </a:endParaRPr>
          </a:p>
          <a:p>
            <a:pPr lvl="1" eaLnBrk="1" hangingPunct="1">
              <a:lnSpc>
                <a:spcPct val="90000"/>
              </a:lnSpc>
            </a:pPr>
            <a:r>
              <a:rPr lang="en-US" altLang="zh-CN" dirty="0">
                <a:ea typeface="ＭＳ Ｐゴシック" panose="020B0600070205080204" pitchFamily="34" charset="-128"/>
              </a:rPr>
              <a:t>Sub-grid scale parameterized physics processes</a:t>
            </a:r>
          </a:p>
          <a:p>
            <a:pPr lvl="2" eaLnBrk="1" hangingPunct="1">
              <a:lnSpc>
                <a:spcPct val="90000"/>
              </a:lnSpc>
            </a:pPr>
            <a:r>
              <a:rPr lang="en-US" altLang="zh-CN" dirty="0">
                <a:ea typeface="ＭＳ Ｐゴシック" panose="020B0600070205080204" pitchFamily="34" charset="-128"/>
              </a:rPr>
              <a:t>Turbulence, solar/infrared radiation transport, clouds.</a:t>
            </a:r>
          </a:p>
          <a:p>
            <a:pPr eaLnBrk="1" hangingPunct="1">
              <a:lnSpc>
                <a:spcPct val="90000"/>
              </a:lnSpc>
            </a:pPr>
            <a:r>
              <a:rPr lang="zh-CN" altLang="en-US" dirty="0">
                <a:ea typeface="ＭＳ Ｐゴシック" panose="020B0600070205080204" pitchFamily="34" charset="-128"/>
              </a:rPr>
              <a:t>海洋环流模型</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动态</a:t>
            </a:r>
            <a:endParaRPr lang="en-US" altLang="zh-CN" dirty="0">
              <a:ea typeface="ＭＳ Ｐゴシック" panose="020B0600070205080204" pitchFamily="34" charset="-128"/>
            </a:endParaRPr>
          </a:p>
          <a:p>
            <a:pPr eaLnBrk="1" hangingPunct="1">
              <a:lnSpc>
                <a:spcPct val="90000"/>
              </a:lnSpc>
            </a:pPr>
            <a:r>
              <a:rPr lang="zh-CN" altLang="en-US" dirty="0">
                <a:ea typeface="ＭＳ Ｐゴシック" panose="020B0600070205080204" pitchFamily="34" charset="-128"/>
              </a:rPr>
              <a:t>海冰模型</a:t>
            </a:r>
            <a:endParaRPr lang="en-US" altLang="zh-CN" dirty="0">
              <a:ea typeface="ＭＳ Ｐゴシック" panose="020B0600070205080204" pitchFamily="34" charset="-128"/>
            </a:endParaRPr>
          </a:p>
          <a:p>
            <a:pPr lvl="1">
              <a:lnSpc>
                <a:spcPct val="90000"/>
              </a:lnSpc>
            </a:pPr>
            <a:r>
              <a:rPr lang="zh-CN" altLang="en-US" dirty="0">
                <a:ea typeface="ＭＳ Ｐゴシック" panose="020B0600070205080204" pitchFamily="34" charset="-128"/>
              </a:rPr>
              <a:t>粘性弹塑性动力学</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热动力</a:t>
            </a:r>
            <a:endParaRPr lang="en-US" altLang="zh-CN" dirty="0">
              <a:ea typeface="ＭＳ Ｐゴシック" panose="020B0600070205080204" pitchFamily="34" charset="-128"/>
            </a:endParaRPr>
          </a:p>
          <a:p>
            <a:pPr eaLnBrk="1" hangingPunct="1">
              <a:lnSpc>
                <a:spcPct val="90000"/>
              </a:lnSpc>
            </a:pPr>
            <a:r>
              <a:rPr lang="zh-CN" altLang="en-US" dirty="0">
                <a:ea typeface="ＭＳ Ｐゴシック" panose="020B0600070205080204" pitchFamily="34" charset="-128"/>
              </a:rPr>
              <a:t>陆地模型</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能量和湿度</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生态学</a:t>
            </a:r>
            <a:endParaRPr lang="en-US" altLang="zh-CN" dirty="0">
              <a:ea typeface="ＭＳ Ｐゴシック" panose="020B0600070205080204" pitchFamily="34" charset="-128"/>
            </a:endParaRPr>
          </a:p>
          <a:p>
            <a:pPr eaLnBrk="1" hangingPunct="1">
              <a:lnSpc>
                <a:spcPct val="90000"/>
              </a:lnSpc>
            </a:pPr>
            <a:r>
              <a:rPr lang="zh-CN" altLang="en-US" dirty="0">
                <a:ea typeface="ＭＳ Ｐゴシック" panose="020B0600070205080204" pitchFamily="34" charset="-128"/>
              </a:rPr>
              <a:t>化学</a:t>
            </a:r>
            <a:endParaRPr lang="en-US" altLang="zh-CN" dirty="0">
              <a:ea typeface="ＭＳ Ｐゴシック" panose="020B0600070205080204" pitchFamily="34" charset="-128"/>
            </a:endParaRPr>
          </a:p>
          <a:p>
            <a:pPr lvl="1" eaLnBrk="1" hangingPunct="1">
              <a:lnSpc>
                <a:spcPct val="90000"/>
              </a:lnSpc>
            </a:pPr>
            <a:r>
              <a:rPr lang="zh-CN" altLang="en-US" dirty="0">
                <a:ea typeface="ＭＳ Ｐゴシック" panose="020B0600070205080204" pitchFamily="34" charset="-128"/>
              </a:rPr>
              <a:t>试踪剂</a:t>
            </a:r>
            <a:endParaRPr lang="en-US" altLang="zh-CN" dirty="0">
              <a:ea typeface="ＭＳ Ｐゴシック" panose="020B0600070205080204" pitchFamily="34" charset="-128"/>
            </a:endParaRPr>
          </a:p>
        </p:txBody>
      </p:sp>
      <p:sp>
        <p:nvSpPr>
          <p:cNvPr id="2" name="灯片编号占位符 1">
            <a:extLst>
              <a:ext uri="{FF2B5EF4-FFF2-40B4-BE49-F238E27FC236}">
                <a16:creationId xmlns:a16="http://schemas.microsoft.com/office/drawing/2014/main" id="{A53490A7-09E6-4F1B-9D50-B6F53A3A50C5}"/>
              </a:ext>
            </a:extLst>
          </p:cNvPr>
          <p:cNvSpPr>
            <a:spLocks noGrp="1"/>
          </p:cNvSpPr>
          <p:nvPr>
            <p:ph type="sldNum" sz="quarter" idx="12"/>
          </p:nvPr>
        </p:nvSpPr>
        <p:spPr/>
        <p:txBody>
          <a:bodyPr/>
          <a:lstStyle/>
          <a:p>
            <a:pPr>
              <a:defRPr/>
            </a:pPr>
            <a:fld id="{6A351363-8622-4F94-AF08-C4D4F2EA033E}" type="slidenum">
              <a:rPr lang="zh-CN" altLang="en-US" smtClean="0"/>
              <a:pPr>
                <a:defRPr/>
              </a:pPr>
              <a:t>42</a:t>
            </a:fld>
            <a:endParaRPr lang="en-US" altLang="zh-CN"/>
          </a:p>
        </p:txBody>
      </p:sp>
    </p:spTree>
    <p:extLst>
      <p:ext uri="{BB962C8B-B14F-4D97-AF65-F5344CB8AC3E}">
        <p14:creationId xmlns:p14="http://schemas.microsoft.com/office/powerpoint/2010/main" val="25514727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1" name="Picture 2" descr="katrina-08-28-2005.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571500"/>
            <a:ext cx="91440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2" name="Rectangle 3"/>
          <p:cNvSpPr>
            <a:spLocks noChangeArrowheads="1"/>
          </p:cNvSpPr>
          <p:nvPr/>
        </p:nvSpPr>
        <p:spPr bwMode="auto">
          <a:xfrm>
            <a:off x="1524000" y="0"/>
            <a:ext cx="91440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r>
              <a:rPr lang="en-US" altLang="zh-CN" sz="1600" b="1">
                <a:ea typeface="宋体" panose="02010600030101010101" pitchFamily="2" charset="-122"/>
              </a:rPr>
              <a:t>HURRICANE KATRINA</a:t>
            </a:r>
          </a:p>
          <a:p>
            <a:pPr algn="ctr"/>
            <a:r>
              <a:rPr lang="en-US" altLang="zh-CN" sz="1600" b="1">
                <a:ea typeface="宋体" panose="02010600030101010101" pitchFamily="2" charset="-122"/>
              </a:rPr>
              <a:t>MOST DESTRUCTIVE HURRICANE EVER TO STRIKE THE U.S.</a:t>
            </a:r>
            <a:r>
              <a:rPr lang="en-US" altLang="zh-CN" sz="1600">
                <a:ea typeface="宋体" panose="02010600030101010101" pitchFamily="2" charset="-122"/>
              </a:rPr>
              <a:t> </a:t>
            </a:r>
          </a:p>
        </p:txBody>
      </p:sp>
      <p:sp>
        <p:nvSpPr>
          <p:cNvPr id="12293" name="Rectangle 4"/>
          <p:cNvSpPr>
            <a:spLocks noChangeArrowheads="1"/>
          </p:cNvSpPr>
          <p:nvPr/>
        </p:nvSpPr>
        <p:spPr bwMode="auto">
          <a:xfrm>
            <a:off x="1524000" y="6248401"/>
            <a:ext cx="9144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pPr algn="ctr"/>
            <a:r>
              <a:rPr lang="en-US" altLang="zh-CN" sz="1800" b="1">
                <a:ea typeface="宋体" panose="02010600030101010101" pitchFamily="2" charset="-122"/>
              </a:rPr>
              <a:t>On August 28, 2005, Hurricane Katrina was in the Gulf of Mexico, powered up to a Category 5 storm, packing winds estimated at 175 mph.</a:t>
            </a:r>
            <a:endParaRPr lang="en-US" altLang="zh-CN" sz="1800">
              <a:ea typeface="宋体" panose="02010600030101010101" pitchFamily="2" charset="-122"/>
            </a:endParaRPr>
          </a:p>
        </p:txBody>
      </p:sp>
      <p:sp>
        <p:nvSpPr>
          <p:cNvPr id="3" name="灯片编号占位符 2">
            <a:extLst>
              <a:ext uri="{FF2B5EF4-FFF2-40B4-BE49-F238E27FC236}">
                <a16:creationId xmlns:a16="http://schemas.microsoft.com/office/drawing/2014/main" id="{5A775925-CB0E-40EA-BAA8-119D6B35A300}"/>
              </a:ext>
            </a:extLst>
          </p:cNvPr>
          <p:cNvSpPr>
            <a:spLocks noGrp="1"/>
          </p:cNvSpPr>
          <p:nvPr>
            <p:ph type="sldNum" sz="quarter" idx="12"/>
          </p:nvPr>
        </p:nvSpPr>
        <p:spPr/>
        <p:txBody>
          <a:bodyPr/>
          <a:lstStyle/>
          <a:p>
            <a:pPr>
              <a:defRPr/>
            </a:pPr>
            <a:fld id="{49F2E1D5-E14E-4C32-8BEE-9C4DEDAC5804}" type="slidenum">
              <a:rPr lang="zh-CN" altLang="en-US" smtClean="0"/>
              <a:pPr>
                <a:defRPr/>
              </a:pPr>
              <a:t>43</a:t>
            </a:fld>
            <a:endParaRPr lang="en-US" altLang="zh-CN"/>
          </a:p>
        </p:txBody>
      </p:sp>
    </p:spTree>
    <p:extLst>
      <p:ext uri="{BB962C8B-B14F-4D97-AF65-F5344CB8AC3E}">
        <p14:creationId xmlns:p14="http://schemas.microsoft.com/office/powerpoint/2010/main" val="2054981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zh-CN">
                <a:ea typeface="宋体" panose="02010600030101010101" pitchFamily="2" charset="-122"/>
              </a:rPr>
              <a:t>Three-Layer Nested Domain</a:t>
            </a:r>
            <a:endParaRPr lang="en-US" altLang="zh-CN" sz="3400">
              <a:solidFill>
                <a:schemeClr val="accent1"/>
              </a:solidFill>
              <a:ea typeface="宋体" panose="02010600030101010101" pitchFamily="2" charset="-122"/>
            </a:endParaRPr>
          </a:p>
        </p:txBody>
      </p:sp>
      <p:pic>
        <p:nvPicPr>
          <p:cNvPr id="13316" name="Picture 3" descr="Three-Layer-N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152525"/>
            <a:ext cx="8553450"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Rectangle 78"/>
          <p:cNvSpPr>
            <a:spLocks noChangeArrowheads="1"/>
          </p:cNvSpPr>
          <p:nvPr/>
        </p:nvSpPr>
        <p:spPr bwMode="auto">
          <a:xfrm>
            <a:off x="2667000" y="1295399"/>
            <a:ext cx="6934200" cy="51054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2" name="灯片编号占位符 1">
            <a:extLst>
              <a:ext uri="{FF2B5EF4-FFF2-40B4-BE49-F238E27FC236}">
                <a16:creationId xmlns:a16="http://schemas.microsoft.com/office/drawing/2014/main" id="{51DF6BB5-6319-4224-BD02-105FFD148EAB}"/>
              </a:ext>
            </a:extLst>
          </p:cNvPr>
          <p:cNvSpPr>
            <a:spLocks noGrp="1"/>
          </p:cNvSpPr>
          <p:nvPr>
            <p:ph type="sldNum" sz="quarter" idx="12"/>
          </p:nvPr>
        </p:nvSpPr>
        <p:spPr/>
        <p:txBody>
          <a:bodyPr/>
          <a:lstStyle/>
          <a:p>
            <a:pPr>
              <a:defRPr/>
            </a:pPr>
            <a:fld id="{583DEA8B-54F5-4C01-8179-5128A4612E80}" type="slidenum">
              <a:rPr lang="zh-CN" altLang="en-US" smtClean="0"/>
              <a:pPr>
                <a:defRPr/>
              </a:pPr>
              <a:t>44</a:t>
            </a:fld>
            <a:endParaRPr lang="en-US" altLang="zh-CN"/>
          </a:p>
        </p:txBody>
      </p:sp>
    </p:spTree>
    <p:extLst>
      <p:ext uri="{BB962C8B-B14F-4D97-AF65-F5344CB8AC3E}">
        <p14:creationId xmlns:p14="http://schemas.microsoft.com/office/powerpoint/2010/main" val="3198132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11164" y="177799"/>
            <a:ext cx="10972800" cy="914400"/>
          </a:xfrm>
        </p:spPr>
        <p:txBody>
          <a:bodyPr/>
          <a:lstStyle/>
          <a:p>
            <a:pPr eaLnBrk="1" hangingPunct="1"/>
            <a:r>
              <a:rPr lang="en-US" altLang="zh-CN" dirty="0">
                <a:ea typeface="宋体" panose="02010600030101010101" pitchFamily="2" charset="-122"/>
              </a:rPr>
              <a:t>Three-Layer Nested Domain</a:t>
            </a:r>
            <a:endParaRPr lang="en-US" altLang="zh-CN" sz="3400" dirty="0">
              <a:solidFill>
                <a:schemeClr val="accent1"/>
              </a:solidFill>
              <a:ea typeface="宋体" panose="02010600030101010101" pitchFamily="2" charset="-122"/>
            </a:endParaRPr>
          </a:p>
        </p:txBody>
      </p:sp>
      <p:pic>
        <p:nvPicPr>
          <p:cNvPr id="14340" name="Picture 3" descr="Three-Layer-Nes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0" y="1076325"/>
            <a:ext cx="8553450" cy="570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Rectangle 85"/>
          <p:cNvSpPr>
            <a:spLocks noChangeArrowheads="1"/>
          </p:cNvSpPr>
          <p:nvPr/>
        </p:nvSpPr>
        <p:spPr bwMode="auto">
          <a:xfrm>
            <a:off x="2667000" y="1295399"/>
            <a:ext cx="6934200" cy="5105400"/>
          </a:xfrm>
          <a:prstGeom prst="rect">
            <a:avLst/>
          </a:prstGeom>
          <a:solidFill>
            <a:srgbClr val="3366FF">
              <a:alpha val="38039"/>
            </a:srgbClr>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grpSp>
        <p:nvGrpSpPr>
          <p:cNvPr id="2" name="Group 1035"/>
          <p:cNvGrpSpPr>
            <a:grpSpLocks/>
          </p:cNvGrpSpPr>
          <p:nvPr/>
        </p:nvGrpSpPr>
        <p:grpSpPr bwMode="auto">
          <a:xfrm>
            <a:off x="1905001" y="1874837"/>
            <a:ext cx="8107363" cy="4754562"/>
            <a:chOff x="240" y="1229"/>
            <a:chExt cx="5107" cy="2995"/>
          </a:xfrm>
        </p:grpSpPr>
        <p:sp>
          <p:nvSpPr>
            <p:cNvPr id="14690" name="Oval 995"/>
            <p:cNvSpPr>
              <a:spLocks noChangeArrowheads="1"/>
            </p:cNvSpPr>
            <p:nvPr/>
          </p:nvSpPr>
          <p:spPr bwMode="auto">
            <a:xfrm>
              <a:off x="163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1" name="Oval 996"/>
            <p:cNvSpPr>
              <a:spLocks noChangeArrowheads="1"/>
            </p:cNvSpPr>
            <p:nvPr/>
          </p:nvSpPr>
          <p:spPr bwMode="auto">
            <a:xfrm>
              <a:off x="163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2" name="Oval 997"/>
            <p:cNvSpPr>
              <a:spLocks noChangeArrowheads="1"/>
            </p:cNvSpPr>
            <p:nvPr/>
          </p:nvSpPr>
          <p:spPr bwMode="auto">
            <a:xfrm>
              <a:off x="163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3" name="Oval 998"/>
            <p:cNvSpPr>
              <a:spLocks noChangeArrowheads="1"/>
            </p:cNvSpPr>
            <p:nvPr/>
          </p:nvSpPr>
          <p:spPr bwMode="auto">
            <a:xfrm>
              <a:off x="163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4" name="Oval 999"/>
            <p:cNvSpPr>
              <a:spLocks noChangeArrowheads="1"/>
            </p:cNvSpPr>
            <p:nvPr/>
          </p:nvSpPr>
          <p:spPr bwMode="auto">
            <a:xfrm>
              <a:off x="235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5" name="Oval 1000"/>
            <p:cNvSpPr>
              <a:spLocks noChangeArrowheads="1"/>
            </p:cNvSpPr>
            <p:nvPr/>
          </p:nvSpPr>
          <p:spPr bwMode="auto">
            <a:xfrm>
              <a:off x="235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6" name="Oval 1001"/>
            <p:cNvSpPr>
              <a:spLocks noChangeArrowheads="1"/>
            </p:cNvSpPr>
            <p:nvPr/>
          </p:nvSpPr>
          <p:spPr bwMode="auto">
            <a:xfrm>
              <a:off x="235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7" name="Oval 1002"/>
            <p:cNvSpPr>
              <a:spLocks noChangeArrowheads="1"/>
            </p:cNvSpPr>
            <p:nvPr/>
          </p:nvSpPr>
          <p:spPr bwMode="auto">
            <a:xfrm>
              <a:off x="235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8" name="Oval 1003"/>
            <p:cNvSpPr>
              <a:spLocks noChangeArrowheads="1"/>
            </p:cNvSpPr>
            <p:nvPr/>
          </p:nvSpPr>
          <p:spPr bwMode="auto">
            <a:xfrm>
              <a:off x="307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99" name="Oval 1004"/>
            <p:cNvSpPr>
              <a:spLocks noChangeArrowheads="1"/>
            </p:cNvSpPr>
            <p:nvPr/>
          </p:nvSpPr>
          <p:spPr bwMode="auto">
            <a:xfrm>
              <a:off x="307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0" name="Oval 1005"/>
            <p:cNvSpPr>
              <a:spLocks noChangeArrowheads="1"/>
            </p:cNvSpPr>
            <p:nvPr/>
          </p:nvSpPr>
          <p:spPr bwMode="auto">
            <a:xfrm>
              <a:off x="307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1" name="Oval 1006"/>
            <p:cNvSpPr>
              <a:spLocks noChangeArrowheads="1"/>
            </p:cNvSpPr>
            <p:nvPr/>
          </p:nvSpPr>
          <p:spPr bwMode="auto">
            <a:xfrm>
              <a:off x="307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2" name="Oval 1007"/>
            <p:cNvSpPr>
              <a:spLocks noChangeArrowheads="1"/>
            </p:cNvSpPr>
            <p:nvPr/>
          </p:nvSpPr>
          <p:spPr bwMode="auto">
            <a:xfrm>
              <a:off x="379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3" name="Oval 1008"/>
            <p:cNvSpPr>
              <a:spLocks noChangeArrowheads="1"/>
            </p:cNvSpPr>
            <p:nvPr/>
          </p:nvSpPr>
          <p:spPr bwMode="auto">
            <a:xfrm>
              <a:off x="379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4" name="Oval 1009"/>
            <p:cNvSpPr>
              <a:spLocks noChangeArrowheads="1"/>
            </p:cNvSpPr>
            <p:nvPr/>
          </p:nvSpPr>
          <p:spPr bwMode="auto">
            <a:xfrm>
              <a:off x="379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5" name="Oval 1010"/>
            <p:cNvSpPr>
              <a:spLocks noChangeArrowheads="1"/>
            </p:cNvSpPr>
            <p:nvPr/>
          </p:nvSpPr>
          <p:spPr bwMode="auto">
            <a:xfrm>
              <a:off x="379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6" name="Oval 1011"/>
            <p:cNvSpPr>
              <a:spLocks noChangeArrowheads="1"/>
            </p:cNvSpPr>
            <p:nvPr/>
          </p:nvSpPr>
          <p:spPr bwMode="auto">
            <a:xfrm>
              <a:off x="451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7" name="Oval 1012"/>
            <p:cNvSpPr>
              <a:spLocks noChangeArrowheads="1"/>
            </p:cNvSpPr>
            <p:nvPr/>
          </p:nvSpPr>
          <p:spPr bwMode="auto">
            <a:xfrm>
              <a:off x="451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8" name="Oval 1013"/>
            <p:cNvSpPr>
              <a:spLocks noChangeArrowheads="1"/>
            </p:cNvSpPr>
            <p:nvPr/>
          </p:nvSpPr>
          <p:spPr bwMode="auto">
            <a:xfrm>
              <a:off x="451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09" name="Oval 1014"/>
            <p:cNvSpPr>
              <a:spLocks noChangeArrowheads="1"/>
            </p:cNvSpPr>
            <p:nvPr/>
          </p:nvSpPr>
          <p:spPr bwMode="auto">
            <a:xfrm>
              <a:off x="451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0" name="Oval 1015"/>
            <p:cNvSpPr>
              <a:spLocks noChangeArrowheads="1"/>
            </p:cNvSpPr>
            <p:nvPr/>
          </p:nvSpPr>
          <p:spPr bwMode="auto">
            <a:xfrm>
              <a:off x="5232"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1" name="Oval 1016"/>
            <p:cNvSpPr>
              <a:spLocks noChangeArrowheads="1"/>
            </p:cNvSpPr>
            <p:nvPr/>
          </p:nvSpPr>
          <p:spPr bwMode="auto">
            <a:xfrm>
              <a:off x="5232"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2" name="Oval 1017"/>
            <p:cNvSpPr>
              <a:spLocks noChangeArrowheads="1"/>
            </p:cNvSpPr>
            <p:nvPr/>
          </p:nvSpPr>
          <p:spPr bwMode="auto">
            <a:xfrm>
              <a:off x="5232"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3" name="Oval 1018"/>
            <p:cNvSpPr>
              <a:spLocks noChangeArrowheads="1"/>
            </p:cNvSpPr>
            <p:nvPr/>
          </p:nvSpPr>
          <p:spPr bwMode="auto">
            <a:xfrm>
              <a:off x="5232"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4" name="Oval 1019"/>
            <p:cNvSpPr>
              <a:spLocks noChangeArrowheads="1"/>
            </p:cNvSpPr>
            <p:nvPr/>
          </p:nvSpPr>
          <p:spPr bwMode="auto">
            <a:xfrm>
              <a:off x="240"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5" name="Oval 1020"/>
            <p:cNvSpPr>
              <a:spLocks noChangeArrowheads="1"/>
            </p:cNvSpPr>
            <p:nvPr/>
          </p:nvSpPr>
          <p:spPr bwMode="auto">
            <a:xfrm>
              <a:off x="240"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6" name="Oval 1021"/>
            <p:cNvSpPr>
              <a:spLocks noChangeArrowheads="1"/>
            </p:cNvSpPr>
            <p:nvPr/>
          </p:nvSpPr>
          <p:spPr bwMode="auto">
            <a:xfrm>
              <a:off x="240"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7" name="Oval 1022"/>
            <p:cNvSpPr>
              <a:spLocks noChangeArrowheads="1"/>
            </p:cNvSpPr>
            <p:nvPr/>
          </p:nvSpPr>
          <p:spPr bwMode="auto">
            <a:xfrm>
              <a:off x="240"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8" name="Oval 1023"/>
            <p:cNvSpPr>
              <a:spLocks noChangeArrowheads="1"/>
            </p:cNvSpPr>
            <p:nvPr/>
          </p:nvSpPr>
          <p:spPr bwMode="auto">
            <a:xfrm>
              <a:off x="960" y="122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19" name="Oval 1024"/>
            <p:cNvSpPr>
              <a:spLocks noChangeArrowheads="1"/>
            </p:cNvSpPr>
            <p:nvPr/>
          </p:nvSpPr>
          <p:spPr bwMode="auto">
            <a:xfrm>
              <a:off x="960" y="194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0" name="Oval 1025"/>
            <p:cNvSpPr>
              <a:spLocks noChangeArrowheads="1"/>
            </p:cNvSpPr>
            <p:nvPr/>
          </p:nvSpPr>
          <p:spPr bwMode="auto">
            <a:xfrm>
              <a:off x="960" y="266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1" name="Oval 1026"/>
            <p:cNvSpPr>
              <a:spLocks noChangeArrowheads="1"/>
            </p:cNvSpPr>
            <p:nvPr/>
          </p:nvSpPr>
          <p:spPr bwMode="auto">
            <a:xfrm>
              <a:off x="960" y="338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2" name="Oval 1027"/>
            <p:cNvSpPr>
              <a:spLocks noChangeArrowheads="1"/>
            </p:cNvSpPr>
            <p:nvPr/>
          </p:nvSpPr>
          <p:spPr bwMode="auto">
            <a:xfrm>
              <a:off x="451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3" name="Oval 1028"/>
            <p:cNvSpPr>
              <a:spLocks noChangeArrowheads="1"/>
            </p:cNvSpPr>
            <p:nvPr/>
          </p:nvSpPr>
          <p:spPr bwMode="auto">
            <a:xfrm>
              <a:off x="523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4" name="Oval 1029"/>
            <p:cNvSpPr>
              <a:spLocks noChangeArrowheads="1"/>
            </p:cNvSpPr>
            <p:nvPr/>
          </p:nvSpPr>
          <p:spPr bwMode="auto">
            <a:xfrm>
              <a:off x="163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5" name="Oval 1030"/>
            <p:cNvSpPr>
              <a:spLocks noChangeArrowheads="1"/>
            </p:cNvSpPr>
            <p:nvPr/>
          </p:nvSpPr>
          <p:spPr bwMode="auto">
            <a:xfrm>
              <a:off x="235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6" name="Oval 1031"/>
            <p:cNvSpPr>
              <a:spLocks noChangeArrowheads="1"/>
            </p:cNvSpPr>
            <p:nvPr/>
          </p:nvSpPr>
          <p:spPr bwMode="auto">
            <a:xfrm>
              <a:off x="307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7" name="Oval 1032"/>
            <p:cNvSpPr>
              <a:spLocks noChangeArrowheads="1"/>
            </p:cNvSpPr>
            <p:nvPr/>
          </p:nvSpPr>
          <p:spPr bwMode="auto">
            <a:xfrm>
              <a:off x="3792"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8" name="Oval 1033"/>
            <p:cNvSpPr>
              <a:spLocks noChangeArrowheads="1"/>
            </p:cNvSpPr>
            <p:nvPr/>
          </p:nvSpPr>
          <p:spPr bwMode="auto">
            <a:xfrm>
              <a:off x="240"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729" name="Oval 1034"/>
            <p:cNvSpPr>
              <a:spLocks noChangeArrowheads="1"/>
            </p:cNvSpPr>
            <p:nvPr/>
          </p:nvSpPr>
          <p:spPr bwMode="auto">
            <a:xfrm>
              <a:off x="960" y="4109"/>
              <a:ext cx="115" cy="115"/>
            </a:xfrm>
            <a:prstGeom prst="ellipse">
              <a:avLst/>
            </a:prstGeom>
            <a:solidFill>
              <a:schemeClr val="bg2"/>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grpSp>
      <p:grpSp>
        <p:nvGrpSpPr>
          <p:cNvPr id="3" name="Group 1295"/>
          <p:cNvGrpSpPr>
            <a:grpSpLocks/>
          </p:cNvGrpSpPr>
          <p:nvPr/>
        </p:nvGrpSpPr>
        <p:grpSpPr bwMode="auto">
          <a:xfrm>
            <a:off x="4114801" y="1874837"/>
            <a:ext cx="3840163" cy="3611562"/>
            <a:chOff x="1632" y="1229"/>
            <a:chExt cx="2419" cy="2275"/>
          </a:xfrm>
        </p:grpSpPr>
        <p:sp>
          <p:nvSpPr>
            <p:cNvPr id="14433" name="Rectangle 1296"/>
            <p:cNvSpPr>
              <a:spLocks noChangeArrowheads="1"/>
            </p:cNvSpPr>
            <p:nvPr/>
          </p:nvSpPr>
          <p:spPr bwMode="auto">
            <a:xfrm>
              <a:off x="1651" y="1248"/>
              <a:ext cx="2352" cy="2256"/>
            </a:xfrm>
            <a:prstGeom prst="rect">
              <a:avLst/>
            </a:prstGeom>
            <a:solidFill>
              <a:schemeClr val="folHlink">
                <a:alpha val="39999"/>
              </a:schemeClr>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4" name="Oval 1297"/>
            <p:cNvSpPr>
              <a:spLocks noChangeArrowheads="1"/>
            </p:cNvSpPr>
            <p:nvPr/>
          </p:nvSpPr>
          <p:spPr bwMode="auto">
            <a:xfrm>
              <a:off x="1632"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5" name="Oval 1298"/>
            <p:cNvSpPr>
              <a:spLocks noChangeArrowheads="1"/>
            </p:cNvSpPr>
            <p:nvPr/>
          </p:nvSpPr>
          <p:spPr bwMode="auto">
            <a:xfrm>
              <a:off x="1632"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6" name="Oval 1299"/>
            <p:cNvSpPr>
              <a:spLocks noChangeArrowheads="1"/>
            </p:cNvSpPr>
            <p:nvPr/>
          </p:nvSpPr>
          <p:spPr bwMode="auto">
            <a:xfrm>
              <a:off x="1632"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7" name="Oval 1300"/>
            <p:cNvSpPr>
              <a:spLocks noChangeArrowheads="1"/>
            </p:cNvSpPr>
            <p:nvPr/>
          </p:nvSpPr>
          <p:spPr bwMode="auto">
            <a:xfrm>
              <a:off x="1632"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8" name="Oval 1301"/>
            <p:cNvSpPr>
              <a:spLocks noChangeArrowheads="1"/>
            </p:cNvSpPr>
            <p:nvPr/>
          </p:nvSpPr>
          <p:spPr bwMode="auto">
            <a:xfrm>
              <a:off x="1632"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9" name="Oval 1302"/>
            <p:cNvSpPr>
              <a:spLocks noChangeArrowheads="1"/>
            </p:cNvSpPr>
            <p:nvPr/>
          </p:nvSpPr>
          <p:spPr bwMode="auto">
            <a:xfrm>
              <a:off x="1632"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0" name="Oval 1303"/>
            <p:cNvSpPr>
              <a:spLocks noChangeArrowheads="1"/>
            </p:cNvSpPr>
            <p:nvPr/>
          </p:nvSpPr>
          <p:spPr bwMode="auto">
            <a:xfrm>
              <a:off x="1632"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1" name="Oval 1304"/>
            <p:cNvSpPr>
              <a:spLocks noChangeArrowheads="1"/>
            </p:cNvSpPr>
            <p:nvPr/>
          </p:nvSpPr>
          <p:spPr bwMode="auto">
            <a:xfrm>
              <a:off x="1632"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2" name="Oval 1305"/>
            <p:cNvSpPr>
              <a:spLocks noChangeArrowheads="1"/>
            </p:cNvSpPr>
            <p:nvPr/>
          </p:nvSpPr>
          <p:spPr bwMode="auto">
            <a:xfrm>
              <a:off x="1632"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3" name="Oval 1306"/>
            <p:cNvSpPr>
              <a:spLocks noChangeArrowheads="1"/>
            </p:cNvSpPr>
            <p:nvPr/>
          </p:nvSpPr>
          <p:spPr bwMode="auto">
            <a:xfrm>
              <a:off x="1632"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4" name="Oval 1307"/>
            <p:cNvSpPr>
              <a:spLocks noChangeArrowheads="1"/>
            </p:cNvSpPr>
            <p:nvPr/>
          </p:nvSpPr>
          <p:spPr bwMode="auto">
            <a:xfrm>
              <a:off x="1632"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5" name="Oval 1308"/>
            <p:cNvSpPr>
              <a:spLocks noChangeArrowheads="1"/>
            </p:cNvSpPr>
            <p:nvPr/>
          </p:nvSpPr>
          <p:spPr bwMode="auto">
            <a:xfrm>
              <a:off x="1632"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6" name="Oval 1309"/>
            <p:cNvSpPr>
              <a:spLocks noChangeArrowheads="1"/>
            </p:cNvSpPr>
            <p:nvPr/>
          </p:nvSpPr>
          <p:spPr bwMode="auto">
            <a:xfrm>
              <a:off x="1776"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7" name="Oval 1310"/>
            <p:cNvSpPr>
              <a:spLocks noChangeArrowheads="1"/>
            </p:cNvSpPr>
            <p:nvPr/>
          </p:nvSpPr>
          <p:spPr bwMode="auto">
            <a:xfrm>
              <a:off x="1776"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8" name="Oval 1311"/>
            <p:cNvSpPr>
              <a:spLocks noChangeArrowheads="1"/>
            </p:cNvSpPr>
            <p:nvPr/>
          </p:nvSpPr>
          <p:spPr bwMode="auto">
            <a:xfrm>
              <a:off x="1776"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49" name="Oval 1312"/>
            <p:cNvSpPr>
              <a:spLocks noChangeArrowheads="1"/>
            </p:cNvSpPr>
            <p:nvPr/>
          </p:nvSpPr>
          <p:spPr bwMode="auto">
            <a:xfrm>
              <a:off x="1776"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0" name="Oval 1313"/>
            <p:cNvSpPr>
              <a:spLocks noChangeArrowheads="1"/>
            </p:cNvSpPr>
            <p:nvPr/>
          </p:nvSpPr>
          <p:spPr bwMode="auto">
            <a:xfrm>
              <a:off x="1776"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1" name="Oval 1314"/>
            <p:cNvSpPr>
              <a:spLocks noChangeArrowheads="1"/>
            </p:cNvSpPr>
            <p:nvPr/>
          </p:nvSpPr>
          <p:spPr bwMode="auto">
            <a:xfrm>
              <a:off x="1776"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2" name="Oval 1315"/>
            <p:cNvSpPr>
              <a:spLocks noChangeArrowheads="1"/>
            </p:cNvSpPr>
            <p:nvPr/>
          </p:nvSpPr>
          <p:spPr bwMode="auto">
            <a:xfrm>
              <a:off x="1776"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3" name="Oval 1316"/>
            <p:cNvSpPr>
              <a:spLocks noChangeArrowheads="1"/>
            </p:cNvSpPr>
            <p:nvPr/>
          </p:nvSpPr>
          <p:spPr bwMode="auto">
            <a:xfrm>
              <a:off x="1776"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4" name="Oval 1317"/>
            <p:cNvSpPr>
              <a:spLocks noChangeArrowheads="1"/>
            </p:cNvSpPr>
            <p:nvPr/>
          </p:nvSpPr>
          <p:spPr bwMode="auto">
            <a:xfrm>
              <a:off x="1776"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5" name="Oval 1318"/>
            <p:cNvSpPr>
              <a:spLocks noChangeArrowheads="1"/>
            </p:cNvSpPr>
            <p:nvPr/>
          </p:nvSpPr>
          <p:spPr bwMode="auto">
            <a:xfrm>
              <a:off x="1776"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6" name="Oval 1319"/>
            <p:cNvSpPr>
              <a:spLocks noChangeArrowheads="1"/>
            </p:cNvSpPr>
            <p:nvPr/>
          </p:nvSpPr>
          <p:spPr bwMode="auto">
            <a:xfrm>
              <a:off x="1776"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7" name="Oval 1320"/>
            <p:cNvSpPr>
              <a:spLocks noChangeArrowheads="1"/>
            </p:cNvSpPr>
            <p:nvPr/>
          </p:nvSpPr>
          <p:spPr bwMode="auto">
            <a:xfrm>
              <a:off x="1776"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8" name="Oval 1321"/>
            <p:cNvSpPr>
              <a:spLocks noChangeArrowheads="1"/>
            </p:cNvSpPr>
            <p:nvPr/>
          </p:nvSpPr>
          <p:spPr bwMode="auto">
            <a:xfrm>
              <a:off x="1776"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59" name="Oval 1322"/>
            <p:cNvSpPr>
              <a:spLocks noChangeArrowheads="1"/>
            </p:cNvSpPr>
            <p:nvPr/>
          </p:nvSpPr>
          <p:spPr bwMode="auto">
            <a:xfrm>
              <a:off x="1776"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0" name="Oval 1323"/>
            <p:cNvSpPr>
              <a:spLocks noChangeArrowheads="1"/>
            </p:cNvSpPr>
            <p:nvPr/>
          </p:nvSpPr>
          <p:spPr bwMode="auto">
            <a:xfrm>
              <a:off x="1776"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1" name="Oval 1324"/>
            <p:cNvSpPr>
              <a:spLocks noChangeArrowheads="1"/>
            </p:cNvSpPr>
            <p:nvPr/>
          </p:nvSpPr>
          <p:spPr bwMode="auto">
            <a:xfrm>
              <a:off x="1776"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2" name="Oval 1325"/>
            <p:cNvSpPr>
              <a:spLocks noChangeArrowheads="1"/>
            </p:cNvSpPr>
            <p:nvPr/>
          </p:nvSpPr>
          <p:spPr bwMode="auto">
            <a:xfrm>
              <a:off x="1920"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3" name="Oval 1326"/>
            <p:cNvSpPr>
              <a:spLocks noChangeArrowheads="1"/>
            </p:cNvSpPr>
            <p:nvPr/>
          </p:nvSpPr>
          <p:spPr bwMode="auto">
            <a:xfrm>
              <a:off x="1920"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4" name="Oval 1327"/>
            <p:cNvSpPr>
              <a:spLocks noChangeArrowheads="1"/>
            </p:cNvSpPr>
            <p:nvPr/>
          </p:nvSpPr>
          <p:spPr bwMode="auto">
            <a:xfrm>
              <a:off x="1920"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5" name="Oval 1328"/>
            <p:cNvSpPr>
              <a:spLocks noChangeArrowheads="1"/>
            </p:cNvSpPr>
            <p:nvPr/>
          </p:nvSpPr>
          <p:spPr bwMode="auto">
            <a:xfrm>
              <a:off x="1920"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6" name="Oval 1329"/>
            <p:cNvSpPr>
              <a:spLocks noChangeArrowheads="1"/>
            </p:cNvSpPr>
            <p:nvPr/>
          </p:nvSpPr>
          <p:spPr bwMode="auto">
            <a:xfrm>
              <a:off x="1920"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7" name="Oval 1330"/>
            <p:cNvSpPr>
              <a:spLocks noChangeArrowheads="1"/>
            </p:cNvSpPr>
            <p:nvPr/>
          </p:nvSpPr>
          <p:spPr bwMode="auto">
            <a:xfrm>
              <a:off x="1920"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8" name="Oval 1331"/>
            <p:cNvSpPr>
              <a:spLocks noChangeArrowheads="1"/>
            </p:cNvSpPr>
            <p:nvPr/>
          </p:nvSpPr>
          <p:spPr bwMode="auto">
            <a:xfrm>
              <a:off x="1920"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69" name="Oval 1332"/>
            <p:cNvSpPr>
              <a:spLocks noChangeArrowheads="1"/>
            </p:cNvSpPr>
            <p:nvPr/>
          </p:nvSpPr>
          <p:spPr bwMode="auto">
            <a:xfrm>
              <a:off x="1920"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0" name="Oval 1333"/>
            <p:cNvSpPr>
              <a:spLocks noChangeArrowheads="1"/>
            </p:cNvSpPr>
            <p:nvPr/>
          </p:nvSpPr>
          <p:spPr bwMode="auto">
            <a:xfrm>
              <a:off x="1920"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1" name="Oval 1334"/>
            <p:cNvSpPr>
              <a:spLocks noChangeArrowheads="1"/>
            </p:cNvSpPr>
            <p:nvPr/>
          </p:nvSpPr>
          <p:spPr bwMode="auto">
            <a:xfrm>
              <a:off x="1920"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2" name="Oval 1335"/>
            <p:cNvSpPr>
              <a:spLocks noChangeArrowheads="1"/>
            </p:cNvSpPr>
            <p:nvPr/>
          </p:nvSpPr>
          <p:spPr bwMode="auto">
            <a:xfrm>
              <a:off x="1920"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3" name="Oval 1336"/>
            <p:cNvSpPr>
              <a:spLocks noChangeArrowheads="1"/>
            </p:cNvSpPr>
            <p:nvPr/>
          </p:nvSpPr>
          <p:spPr bwMode="auto">
            <a:xfrm>
              <a:off x="1920"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4" name="Oval 1337"/>
            <p:cNvSpPr>
              <a:spLocks noChangeArrowheads="1"/>
            </p:cNvSpPr>
            <p:nvPr/>
          </p:nvSpPr>
          <p:spPr bwMode="auto">
            <a:xfrm>
              <a:off x="1920"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5" name="Oval 1338"/>
            <p:cNvSpPr>
              <a:spLocks noChangeArrowheads="1"/>
            </p:cNvSpPr>
            <p:nvPr/>
          </p:nvSpPr>
          <p:spPr bwMode="auto">
            <a:xfrm>
              <a:off x="1920"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6" name="Oval 1339"/>
            <p:cNvSpPr>
              <a:spLocks noChangeArrowheads="1"/>
            </p:cNvSpPr>
            <p:nvPr/>
          </p:nvSpPr>
          <p:spPr bwMode="auto">
            <a:xfrm>
              <a:off x="1920"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7" name="Oval 1340"/>
            <p:cNvSpPr>
              <a:spLocks noChangeArrowheads="1"/>
            </p:cNvSpPr>
            <p:nvPr/>
          </p:nvSpPr>
          <p:spPr bwMode="auto">
            <a:xfrm>
              <a:off x="1920"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8" name="Oval 1341"/>
            <p:cNvSpPr>
              <a:spLocks noChangeArrowheads="1"/>
            </p:cNvSpPr>
            <p:nvPr/>
          </p:nvSpPr>
          <p:spPr bwMode="auto">
            <a:xfrm>
              <a:off x="2064"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79" name="Oval 1342"/>
            <p:cNvSpPr>
              <a:spLocks noChangeArrowheads="1"/>
            </p:cNvSpPr>
            <p:nvPr/>
          </p:nvSpPr>
          <p:spPr bwMode="auto">
            <a:xfrm>
              <a:off x="2064"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0" name="Oval 1343"/>
            <p:cNvSpPr>
              <a:spLocks noChangeArrowheads="1"/>
            </p:cNvSpPr>
            <p:nvPr/>
          </p:nvSpPr>
          <p:spPr bwMode="auto">
            <a:xfrm>
              <a:off x="2064"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1" name="Oval 1344"/>
            <p:cNvSpPr>
              <a:spLocks noChangeArrowheads="1"/>
            </p:cNvSpPr>
            <p:nvPr/>
          </p:nvSpPr>
          <p:spPr bwMode="auto">
            <a:xfrm>
              <a:off x="2064"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2" name="Oval 1345"/>
            <p:cNvSpPr>
              <a:spLocks noChangeArrowheads="1"/>
            </p:cNvSpPr>
            <p:nvPr/>
          </p:nvSpPr>
          <p:spPr bwMode="auto">
            <a:xfrm>
              <a:off x="2064"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3" name="Oval 1346"/>
            <p:cNvSpPr>
              <a:spLocks noChangeArrowheads="1"/>
            </p:cNvSpPr>
            <p:nvPr/>
          </p:nvSpPr>
          <p:spPr bwMode="auto">
            <a:xfrm>
              <a:off x="2064"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4" name="Oval 1347"/>
            <p:cNvSpPr>
              <a:spLocks noChangeArrowheads="1"/>
            </p:cNvSpPr>
            <p:nvPr/>
          </p:nvSpPr>
          <p:spPr bwMode="auto">
            <a:xfrm>
              <a:off x="2064"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5" name="Oval 1348"/>
            <p:cNvSpPr>
              <a:spLocks noChangeArrowheads="1"/>
            </p:cNvSpPr>
            <p:nvPr/>
          </p:nvSpPr>
          <p:spPr bwMode="auto">
            <a:xfrm>
              <a:off x="2064"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6" name="Oval 1349"/>
            <p:cNvSpPr>
              <a:spLocks noChangeArrowheads="1"/>
            </p:cNvSpPr>
            <p:nvPr/>
          </p:nvSpPr>
          <p:spPr bwMode="auto">
            <a:xfrm>
              <a:off x="2064"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7" name="Oval 1350"/>
            <p:cNvSpPr>
              <a:spLocks noChangeArrowheads="1"/>
            </p:cNvSpPr>
            <p:nvPr/>
          </p:nvSpPr>
          <p:spPr bwMode="auto">
            <a:xfrm>
              <a:off x="2064"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8" name="Oval 1351"/>
            <p:cNvSpPr>
              <a:spLocks noChangeArrowheads="1"/>
            </p:cNvSpPr>
            <p:nvPr/>
          </p:nvSpPr>
          <p:spPr bwMode="auto">
            <a:xfrm>
              <a:off x="2064"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89" name="Oval 1352"/>
            <p:cNvSpPr>
              <a:spLocks noChangeArrowheads="1"/>
            </p:cNvSpPr>
            <p:nvPr/>
          </p:nvSpPr>
          <p:spPr bwMode="auto">
            <a:xfrm>
              <a:off x="2064"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0" name="Oval 1353"/>
            <p:cNvSpPr>
              <a:spLocks noChangeArrowheads="1"/>
            </p:cNvSpPr>
            <p:nvPr/>
          </p:nvSpPr>
          <p:spPr bwMode="auto">
            <a:xfrm>
              <a:off x="2064"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1" name="Oval 1354"/>
            <p:cNvSpPr>
              <a:spLocks noChangeArrowheads="1"/>
            </p:cNvSpPr>
            <p:nvPr/>
          </p:nvSpPr>
          <p:spPr bwMode="auto">
            <a:xfrm>
              <a:off x="2064"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2" name="Oval 1355"/>
            <p:cNvSpPr>
              <a:spLocks noChangeArrowheads="1"/>
            </p:cNvSpPr>
            <p:nvPr/>
          </p:nvSpPr>
          <p:spPr bwMode="auto">
            <a:xfrm>
              <a:off x="2064"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3" name="Oval 1356"/>
            <p:cNvSpPr>
              <a:spLocks noChangeArrowheads="1"/>
            </p:cNvSpPr>
            <p:nvPr/>
          </p:nvSpPr>
          <p:spPr bwMode="auto">
            <a:xfrm>
              <a:off x="2064"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4" name="Oval 1357"/>
            <p:cNvSpPr>
              <a:spLocks noChangeArrowheads="1"/>
            </p:cNvSpPr>
            <p:nvPr/>
          </p:nvSpPr>
          <p:spPr bwMode="auto">
            <a:xfrm>
              <a:off x="2208"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5" name="Oval 1358"/>
            <p:cNvSpPr>
              <a:spLocks noChangeArrowheads="1"/>
            </p:cNvSpPr>
            <p:nvPr/>
          </p:nvSpPr>
          <p:spPr bwMode="auto">
            <a:xfrm>
              <a:off x="2208"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6" name="Oval 1359"/>
            <p:cNvSpPr>
              <a:spLocks noChangeArrowheads="1"/>
            </p:cNvSpPr>
            <p:nvPr/>
          </p:nvSpPr>
          <p:spPr bwMode="auto">
            <a:xfrm>
              <a:off x="2208"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7" name="Oval 1360"/>
            <p:cNvSpPr>
              <a:spLocks noChangeArrowheads="1"/>
            </p:cNvSpPr>
            <p:nvPr/>
          </p:nvSpPr>
          <p:spPr bwMode="auto">
            <a:xfrm>
              <a:off x="2208"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8" name="Oval 1361"/>
            <p:cNvSpPr>
              <a:spLocks noChangeArrowheads="1"/>
            </p:cNvSpPr>
            <p:nvPr/>
          </p:nvSpPr>
          <p:spPr bwMode="auto">
            <a:xfrm>
              <a:off x="2208"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99" name="Oval 1362"/>
            <p:cNvSpPr>
              <a:spLocks noChangeArrowheads="1"/>
            </p:cNvSpPr>
            <p:nvPr/>
          </p:nvSpPr>
          <p:spPr bwMode="auto">
            <a:xfrm>
              <a:off x="2208"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0" name="Oval 1363"/>
            <p:cNvSpPr>
              <a:spLocks noChangeArrowheads="1"/>
            </p:cNvSpPr>
            <p:nvPr/>
          </p:nvSpPr>
          <p:spPr bwMode="auto">
            <a:xfrm>
              <a:off x="2208"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1" name="Oval 1364"/>
            <p:cNvSpPr>
              <a:spLocks noChangeArrowheads="1"/>
            </p:cNvSpPr>
            <p:nvPr/>
          </p:nvSpPr>
          <p:spPr bwMode="auto">
            <a:xfrm>
              <a:off x="2208"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2" name="Oval 1365"/>
            <p:cNvSpPr>
              <a:spLocks noChangeArrowheads="1"/>
            </p:cNvSpPr>
            <p:nvPr/>
          </p:nvSpPr>
          <p:spPr bwMode="auto">
            <a:xfrm>
              <a:off x="2208"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3" name="Oval 1366"/>
            <p:cNvSpPr>
              <a:spLocks noChangeArrowheads="1"/>
            </p:cNvSpPr>
            <p:nvPr/>
          </p:nvSpPr>
          <p:spPr bwMode="auto">
            <a:xfrm>
              <a:off x="2208"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4" name="Oval 1367"/>
            <p:cNvSpPr>
              <a:spLocks noChangeArrowheads="1"/>
            </p:cNvSpPr>
            <p:nvPr/>
          </p:nvSpPr>
          <p:spPr bwMode="auto">
            <a:xfrm>
              <a:off x="2208"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5" name="Oval 1368"/>
            <p:cNvSpPr>
              <a:spLocks noChangeArrowheads="1"/>
            </p:cNvSpPr>
            <p:nvPr/>
          </p:nvSpPr>
          <p:spPr bwMode="auto">
            <a:xfrm>
              <a:off x="2208"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6" name="Oval 1369"/>
            <p:cNvSpPr>
              <a:spLocks noChangeArrowheads="1"/>
            </p:cNvSpPr>
            <p:nvPr/>
          </p:nvSpPr>
          <p:spPr bwMode="auto">
            <a:xfrm>
              <a:off x="2208"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7" name="Oval 1370"/>
            <p:cNvSpPr>
              <a:spLocks noChangeArrowheads="1"/>
            </p:cNvSpPr>
            <p:nvPr/>
          </p:nvSpPr>
          <p:spPr bwMode="auto">
            <a:xfrm>
              <a:off x="2208"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8" name="Oval 1371"/>
            <p:cNvSpPr>
              <a:spLocks noChangeArrowheads="1"/>
            </p:cNvSpPr>
            <p:nvPr/>
          </p:nvSpPr>
          <p:spPr bwMode="auto">
            <a:xfrm>
              <a:off x="2208"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09" name="Oval 1372"/>
            <p:cNvSpPr>
              <a:spLocks noChangeArrowheads="1"/>
            </p:cNvSpPr>
            <p:nvPr/>
          </p:nvSpPr>
          <p:spPr bwMode="auto">
            <a:xfrm>
              <a:off x="2208"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0" name="Oval 1373"/>
            <p:cNvSpPr>
              <a:spLocks noChangeArrowheads="1"/>
            </p:cNvSpPr>
            <p:nvPr/>
          </p:nvSpPr>
          <p:spPr bwMode="auto">
            <a:xfrm>
              <a:off x="2352"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1" name="Oval 1374"/>
            <p:cNvSpPr>
              <a:spLocks noChangeArrowheads="1"/>
            </p:cNvSpPr>
            <p:nvPr/>
          </p:nvSpPr>
          <p:spPr bwMode="auto">
            <a:xfrm>
              <a:off x="2352"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2" name="Oval 1375"/>
            <p:cNvSpPr>
              <a:spLocks noChangeArrowheads="1"/>
            </p:cNvSpPr>
            <p:nvPr/>
          </p:nvSpPr>
          <p:spPr bwMode="auto">
            <a:xfrm>
              <a:off x="2352"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3" name="Oval 1376"/>
            <p:cNvSpPr>
              <a:spLocks noChangeArrowheads="1"/>
            </p:cNvSpPr>
            <p:nvPr/>
          </p:nvSpPr>
          <p:spPr bwMode="auto">
            <a:xfrm>
              <a:off x="2352"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4" name="Oval 1377"/>
            <p:cNvSpPr>
              <a:spLocks noChangeArrowheads="1"/>
            </p:cNvSpPr>
            <p:nvPr/>
          </p:nvSpPr>
          <p:spPr bwMode="auto">
            <a:xfrm>
              <a:off x="2352"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5" name="Oval 1378"/>
            <p:cNvSpPr>
              <a:spLocks noChangeArrowheads="1"/>
            </p:cNvSpPr>
            <p:nvPr/>
          </p:nvSpPr>
          <p:spPr bwMode="auto">
            <a:xfrm>
              <a:off x="2352"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6" name="Oval 1379"/>
            <p:cNvSpPr>
              <a:spLocks noChangeArrowheads="1"/>
            </p:cNvSpPr>
            <p:nvPr/>
          </p:nvSpPr>
          <p:spPr bwMode="auto">
            <a:xfrm>
              <a:off x="2352"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7" name="Oval 1380"/>
            <p:cNvSpPr>
              <a:spLocks noChangeArrowheads="1"/>
            </p:cNvSpPr>
            <p:nvPr/>
          </p:nvSpPr>
          <p:spPr bwMode="auto">
            <a:xfrm>
              <a:off x="2352"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8" name="Oval 1381"/>
            <p:cNvSpPr>
              <a:spLocks noChangeArrowheads="1"/>
            </p:cNvSpPr>
            <p:nvPr/>
          </p:nvSpPr>
          <p:spPr bwMode="auto">
            <a:xfrm>
              <a:off x="2352"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19" name="Oval 1382"/>
            <p:cNvSpPr>
              <a:spLocks noChangeArrowheads="1"/>
            </p:cNvSpPr>
            <p:nvPr/>
          </p:nvSpPr>
          <p:spPr bwMode="auto">
            <a:xfrm>
              <a:off x="2352"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0" name="Oval 1383"/>
            <p:cNvSpPr>
              <a:spLocks noChangeArrowheads="1"/>
            </p:cNvSpPr>
            <p:nvPr/>
          </p:nvSpPr>
          <p:spPr bwMode="auto">
            <a:xfrm>
              <a:off x="2352"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1" name="Oval 1384"/>
            <p:cNvSpPr>
              <a:spLocks noChangeArrowheads="1"/>
            </p:cNvSpPr>
            <p:nvPr/>
          </p:nvSpPr>
          <p:spPr bwMode="auto">
            <a:xfrm>
              <a:off x="2352"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2" name="Oval 1385"/>
            <p:cNvSpPr>
              <a:spLocks noChangeArrowheads="1"/>
            </p:cNvSpPr>
            <p:nvPr/>
          </p:nvSpPr>
          <p:spPr bwMode="auto">
            <a:xfrm>
              <a:off x="2496"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3" name="Oval 1386"/>
            <p:cNvSpPr>
              <a:spLocks noChangeArrowheads="1"/>
            </p:cNvSpPr>
            <p:nvPr/>
          </p:nvSpPr>
          <p:spPr bwMode="auto">
            <a:xfrm>
              <a:off x="2496"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4" name="Oval 1387"/>
            <p:cNvSpPr>
              <a:spLocks noChangeArrowheads="1"/>
            </p:cNvSpPr>
            <p:nvPr/>
          </p:nvSpPr>
          <p:spPr bwMode="auto">
            <a:xfrm>
              <a:off x="2496"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5" name="Oval 1388"/>
            <p:cNvSpPr>
              <a:spLocks noChangeArrowheads="1"/>
            </p:cNvSpPr>
            <p:nvPr/>
          </p:nvSpPr>
          <p:spPr bwMode="auto">
            <a:xfrm>
              <a:off x="2496"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6" name="Oval 1389"/>
            <p:cNvSpPr>
              <a:spLocks noChangeArrowheads="1"/>
            </p:cNvSpPr>
            <p:nvPr/>
          </p:nvSpPr>
          <p:spPr bwMode="auto">
            <a:xfrm>
              <a:off x="2496"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7" name="Oval 1390"/>
            <p:cNvSpPr>
              <a:spLocks noChangeArrowheads="1"/>
            </p:cNvSpPr>
            <p:nvPr/>
          </p:nvSpPr>
          <p:spPr bwMode="auto">
            <a:xfrm>
              <a:off x="2496"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8" name="Oval 1391"/>
            <p:cNvSpPr>
              <a:spLocks noChangeArrowheads="1"/>
            </p:cNvSpPr>
            <p:nvPr/>
          </p:nvSpPr>
          <p:spPr bwMode="auto">
            <a:xfrm>
              <a:off x="2496"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29" name="Oval 1392"/>
            <p:cNvSpPr>
              <a:spLocks noChangeArrowheads="1"/>
            </p:cNvSpPr>
            <p:nvPr/>
          </p:nvSpPr>
          <p:spPr bwMode="auto">
            <a:xfrm>
              <a:off x="2496"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0" name="Oval 1393"/>
            <p:cNvSpPr>
              <a:spLocks noChangeArrowheads="1"/>
            </p:cNvSpPr>
            <p:nvPr/>
          </p:nvSpPr>
          <p:spPr bwMode="auto">
            <a:xfrm>
              <a:off x="2496"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1" name="Oval 1394"/>
            <p:cNvSpPr>
              <a:spLocks noChangeArrowheads="1"/>
            </p:cNvSpPr>
            <p:nvPr/>
          </p:nvSpPr>
          <p:spPr bwMode="auto">
            <a:xfrm>
              <a:off x="2496"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2" name="Oval 1395"/>
            <p:cNvSpPr>
              <a:spLocks noChangeArrowheads="1"/>
            </p:cNvSpPr>
            <p:nvPr/>
          </p:nvSpPr>
          <p:spPr bwMode="auto">
            <a:xfrm>
              <a:off x="2496"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3" name="Oval 1396"/>
            <p:cNvSpPr>
              <a:spLocks noChangeArrowheads="1"/>
            </p:cNvSpPr>
            <p:nvPr/>
          </p:nvSpPr>
          <p:spPr bwMode="auto">
            <a:xfrm>
              <a:off x="2496"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4" name="Oval 1397"/>
            <p:cNvSpPr>
              <a:spLocks noChangeArrowheads="1"/>
            </p:cNvSpPr>
            <p:nvPr/>
          </p:nvSpPr>
          <p:spPr bwMode="auto">
            <a:xfrm>
              <a:off x="2496"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5" name="Oval 1398"/>
            <p:cNvSpPr>
              <a:spLocks noChangeArrowheads="1"/>
            </p:cNvSpPr>
            <p:nvPr/>
          </p:nvSpPr>
          <p:spPr bwMode="auto">
            <a:xfrm>
              <a:off x="2496"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6" name="Oval 1399"/>
            <p:cNvSpPr>
              <a:spLocks noChangeArrowheads="1"/>
            </p:cNvSpPr>
            <p:nvPr/>
          </p:nvSpPr>
          <p:spPr bwMode="auto">
            <a:xfrm>
              <a:off x="2496"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7" name="Oval 1400"/>
            <p:cNvSpPr>
              <a:spLocks noChangeArrowheads="1"/>
            </p:cNvSpPr>
            <p:nvPr/>
          </p:nvSpPr>
          <p:spPr bwMode="auto">
            <a:xfrm>
              <a:off x="2496"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8" name="Oval 1401"/>
            <p:cNvSpPr>
              <a:spLocks noChangeArrowheads="1"/>
            </p:cNvSpPr>
            <p:nvPr/>
          </p:nvSpPr>
          <p:spPr bwMode="auto">
            <a:xfrm>
              <a:off x="2640"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39" name="Oval 1402"/>
            <p:cNvSpPr>
              <a:spLocks noChangeArrowheads="1"/>
            </p:cNvSpPr>
            <p:nvPr/>
          </p:nvSpPr>
          <p:spPr bwMode="auto">
            <a:xfrm>
              <a:off x="2640"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0" name="Oval 1403"/>
            <p:cNvSpPr>
              <a:spLocks noChangeArrowheads="1"/>
            </p:cNvSpPr>
            <p:nvPr/>
          </p:nvSpPr>
          <p:spPr bwMode="auto">
            <a:xfrm>
              <a:off x="2640"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1" name="Oval 1404"/>
            <p:cNvSpPr>
              <a:spLocks noChangeArrowheads="1"/>
            </p:cNvSpPr>
            <p:nvPr/>
          </p:nvSpPr>
          <p:spPr bwMode="auto">
            <a:xfrm>
              <a:off x="2640"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2" name="Oval 1405"/>
            <p:cNvSpPr>
              <a:spLocks noChangeArrowheads="1"/>
            </p:cNvSpPr>
            <p:nvPr/>
          </p:nvSpPr>
          <p:spPr bwMode="auto">
            <a:xfrm>
              <a:off x="2640"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3" name="Oval 1406"/>
            <p:cNvSpPr>
              <a:spLocks noChangeArrowheads="1"/>
            </p:cNvSpPr>
            <p:nvPr/>
          </p:nvSpPr>
          <p:spPr bwMode="auto">
            <a:xfrm>
              <a:off x="2640"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4" name="Oval 1407"/>
            <p:cNvSpPr>
              <a:spLocks noChangeArrowheads="1"/>
            </p:cNvSpPr>
            <p:nvPr/>
          </p:nvSpPr>
          <p:spPr bwMode="auto">
            <a:xfrm>
              <a:off x="2640"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5" name="Oval 1408"/>
            <p:cNvSpPr>
              <a:spLocks noChangeArrowheads="1"/>
            </p:cNvSpPr>
            <p:nvPr/>
          </p:nvSpPr>
          <p:spPr bwMode="auto">
            <a:xfrm>
              <a:off x="2640"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6" name="Oval 1409"/>
            <p:cNvSpPr>
              <a:spLocks noChangeArrowheads="1"/>
            </p:cNvSpPr>
            <p:nvPr/>
          </p:nvSpPr>
          <p:spPr bwMode="auto">
            <a:xfrm>
              <a:off x="2640"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7" name="Oval 1410"/>
            <p:cNvSpPr>
              <a:spLocks noChangeArrowheads="1"/>
            </p:cNvSpPr>
            <p:nvPr/>
          </p:nvSpPr>
          <p:spPr bwMode="auto">
            <a:xfrm>
              <a:off x="2640"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8" name="Oval 1411"/>
            <p:cNvSpPr>
              <a:spLocks noChangeArrowheads="1"/>
            </p:cNvSpPr>
            <p:nvPr/>
          </p:nvSpPr>
          <p:spPr bwMode="auto">
            <a:xfrm>
              <a:off x="2640"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49" name="Oval 1412"/>
            <p:cNvSpPr>
              <a:spLocks noChangeArrowheads="1"/>
            </p:cNvSpPr>
            <p:nvPr/>
          </p:nvSpPr>
          <p:spPr bwMode="auto">
            <a:xfrm>
              <a:off x="2640"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0" name="Oval 1413"/>
            <p:cNvSpPr>
              <a:spLocks noChangeArrowheads="1"/>
            </p:cNvSpPr>
            <p:nvPr/>
          </p:nvSpPr>
          <p:spPr bwMode="auto">
            <a:xfrm>
              <a:off x="2640"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1" name="Oval 1414"/>
            <p:cNvSpPr>
              <a:spLocks noChangeArrowheads="1"/>
            </p:cNvSpPr>
            <p:nvPr/>
          </p:nvSpPr>
          <p:spPr bwMode="auto">
            <a:xfrm>
              <a:off x="2640"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2" name="Oval 1415"/>
            <p:cNvSpPr>
              <a:spLocks noChangeArrowheads="1"/>
            </p:cNvSpPr>
            <p:nvPr/>
          </p:nvSpPr>
          <p:spPr bwMode="auto">
            <a:xfrm>
              <a:off x="2640"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3" name="Oval 1416"/>
            <p:cNvSpPr>
              <a:spLocks noChangeArrowheads="1"/>
            </p:cNvSpPr>
            <p:nvPr/>
          </p:nvSpPr>
          <p:spPr bwMode="auto">
            <a:xfrm>
              <a:off x="2640"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4" name="Oval 1417"/>
            <p:cNvSpPr>
              <a:spLocks noChangeArrowheads="1"/>
            </p:cNvSpPr>
            <p:nvPr/>
          </p:nvSpPr>
          <p:spPr bwMode="auto">
            <a:xfrm>
              <a:off x="2784"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5" name="Oval 1418"/>
            <p:cNvSpPr>
              <a:spLocks noChangeArrowheads="1"/>
            </p:cNvSpPr>
            <p:nvPr/>
          </p:nvSpPr>
          <p:spPr bwMode="auto">
            <a:xfrm>
              <a:off x="2784"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6" name="Oval 1419"/>
            <p:cNvSpPr>
              <a:spLocks noChangeArrowheads="1"/>
            </p:cNvSpPr>
            <p:nvPr/>
          </p:nvSpPr>
          <p:spPr bwMode="auto">
            <a:xfrm>
              <a:off x="2784"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7" name="Oval 1420"/>
            <p:cNvSpPr>
              <a:spLocks noChangeArrowheads="1"/>
            </p:cNvSpPr>
            <p:nvPr/>
          </p:nvSpPr>
          <p:spPr bwMode="auto">
            <a:xfrm>
              <a:off x="2784"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8" name="Oval 1421"/>
            <p:cNvSpPr>
              <a:spLocks noChangeArrowheads="1"/>
            </p:cNvSpPr>
            <p:nvPr/>
          </p:nvSpPr>
          <p:spPr bwMode="auto">
            <a:xfrm>
              <a:off x="2784"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59" name="Oval 1422"/>
            <p:cNvSpPr>
              <a:spLocks noChangeArrowheads="1"/>
            </p:cNvSpPr>
            <p:nvPr/>
          </p:nvSpPr>
          <p:spPr bwMode="auto">
            <a:xfrm>
              <a:off x="2784"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0" name="Oval 1423"/>
            <p:cNvSpPr>
              <a:spLocks noChangeArrowheads="1"/>
            </p:cNvSpPr>
            <p:nvPr/>
          </p:nvSpPr>
          <p:spPr bwMode="auto">
            <a:xfrm>
              <a:off x="2784"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1" name="Oval 1424"/>
            <p:cNvSpPr>
              <a:spLocks noChangeArrowheads="1"/>
            </p:cNvSpPr>
            <p:nvPr/>
          </p:nvSpPr>
          <p:spPr bwMode="auto">
            <a:xfrm>
              <a:off x="2784"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2" name="Oval 1425"/>
            <p:cNvSpPr>
              <a:spLocks noChangeArrowheads="1"/>
            </p:cNvSpPr>
            <p:nvPr/>
          </p:nvSpPr>
          <p:spPr bwMode="auto">
            <a:xfrm>
              <a:off x="2784"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3" name="Oval 1426"/>
            <p:cNvSpPr>
              <a:spLocks noChangeArrowheads="1"/>
            </p:cNvSpPr>
            <p:nvPr/>
          </p:nvSpPr>
          <p:spPr bwMode="auto">
            <a:xfrm>
              <a:off x="2784"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4" name="Oval 1427"/>
            <p:cNvSpPr>
              <a:spLocks noChangeArrowheads="1"/>
            </p:cNvSpPr>
            <p:nvPr/>
          </p:nvSpPr>
          <p:spPr bwMode="auto">
            <a:xfrm>
              <a:off x="2784"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5" name="Oval 1428"/>
            <p:cNvSpPr>
              <a:spLocks noChangeArrowheads="1"/>
            </p:cNvSpPr>
            <p:nvPr/>
          </p:nvSpPr>
          <p:spPr bwMode="auto">
            <a:xfrm>
              <a:off x="2784"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6" name="Oval 1429"/>
            <p:cNvSpPr>
              <a:spLocks noChangeArrowheads="1"/>
            </p:cNvSpPr>
            <p:nvPr/>
          </p:nvSpPr>
          <p:spPr bwMode="auto">
            <a:xfrm>
              <a:off x="2784"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7" name="Oval 1430"/>
            <p:cNvSpPr>
              <a:spLocks noChangeArrowheads="1"/>
            </p:cNvSpPr>
            <p:nvPr/>
          </p:nvSpPr>
          <p:spPr bwMode="auto">
            <a:xfrm>
              <a:off x="2784"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8" name="Oval 1431"/>
            <p:cNvSpPr>
              <a:spLocks noChangeArrowheads="1"/>
            </p:cNvSpPr>
            <p:nvPr/>
          </p:nvSpPr>
          <p:spPr bwMode="auto">
            <a:xfrm>
              <a:off x="2784"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69" name="Oval 1432"/>
            <p:cNvSpPr>
              <a:spLocks noChangeArrowheads="1"/>
            </p:cNvSpPr>
            <p:nvPr/>
          </p:nvSpPr>
          <p:spPr bwMode="auto">
            <a:xfrm>
              <a:off x="2784"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0" name="Oval 1433"/>
            <p:cNvSpPr>
              <a:spLocks noChangeArrowheads="1"/>
            </p:cNvSpPr>
            <p:nvPr/>
          </p:nvSpPr>
          <p:spPr bwMode="auto">
            <a:xfrm>
              <a:off x="2928"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1" name="Oval 1434"/>
            <p:cNvSpPr>
              <a:spLocks noChangeArrowheads="1"/>
            </p:cNvSpPr>
            <p:nvPr/>
          </p:nvSpPr>
          <p:spPr bwMode="auto">
            <a:xfrm>
              <a:off x="2928"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2" name="Oval 1435"/>
            <p:cNvSpPr>
              <a:spLocks noChangeArrowheads="1"/>
            </p:cNvSpPr>
            <p:nvPr/>
          </p:nvSpPr>
          <p:spPr bwMode="auto">
            <a:xfrm>
              <a:off x="2928"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3" name="Oval 1436"/>
            <p:cNvSpPr>
              <a:spLocks noChangeArrowheads="1"/>
            </p:cNvSpPr>
            <p:nvPr/>
          </p:nvSpPr>
          <p:spPr bwMode="auto">
            <a:xfrm>
              <a:off x="2928"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4" name="Oval 1437"/>
            <p:cNvSpPr>
              <a:spLocks noChangeArrowheads="1"/>
            </p:cNvSpPr>
            <p:nvPr/>
          </p:nvSpPr>
          <p:spPr bwMode="auto">
            <a:xfrm>
              <a:off x="2928"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5" name="Oval 1438"/>
            <p:cNvSpPr>
              <a:spLocks noChangeArrowheads="1"/>
            </p:cNvSpPr>
            <p:nvPr/>
          </p:nvSpPr>
          <p:spPr bwMode="auto">
            <a:xfrm>
              <a:off x="2928"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6" name="Oval 1439"/>
            <p:cNvSpPr>
              <a:spLocks noChangeArrowheads="1"/>
            </p:cNvSpPr>
            <p:nvPr/>
          </p:nvSpPr>
          <p:spPr bwMode="auto">
            <a:xfrm>
              <a:off x="2928"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7" name="Oval 1440"/>
            <p:cNvSpPr>
              <a:spLocks noChangeArrowheads="1"/>
            </p:cNvSpPr>
            <p:nvPr/>
          </p:nvSpPr>
          <p:spPr bwMode="auto">
            <a:xfrm>
              <a:off x="2928"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8" name="Oval 1441"/>
            <p:cNvSpPr>
              <a:spLocks noChangeArrowheads="1"/>
            </p:cNvSpPr>
            <p:nvPr/>
          </p:nvSpPr>
          <p:spPr bwMode="auto">
            <a:xfrm>
              <a:off x="2928"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79" name="Oval 1442"/>
            <p:cNvSpPr>
              <a:spLocks noChangeArrowheads="1"/>
            </p:cNvSpPr>
            <p:nvPr/>
          </p:nvSpPr>
          <p:spPr bwMode="auto">
            <a:xfrm>
              <a:off x="2928"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0" name="Oval 1443"/>
            <p:cNvSpPr>
              <a:spLocks noChangeArrowheads="1"/>
            </p:cNvSpPr>
            <p:nvPr/>
          </p:nvSpPr>
          <p:spPr bwMode="auto">
            <a:xfrm>
              <a:off x="2928"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1" name="Oval 1444"/>
            <p:cNvSpPr>
              <a:spLocks noChangeArrowheads="1"/>
            </p:cNvSpPr>
            <p:nvPr/>
          </p:nvSpPr>
          <p:spPr bwMode="auto">
            <a:xfrm>
              <a:off x="2928"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2" name="Oval 1445"/>
            <p:cNvSpPr>
              <a:spLocks noChangeArrowheads="1"/>
            </p:cNvSpPr>
            <p:nvPr/>
          </p:nvSpPr>
          <p:spPr bwMode="auto">
            <a:xfrm>
              <a:off x="2928"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3" name="Oval 1446"/>
            <p:cNvSpPr>
              <a:spLocks noChangeArrowheads="1"/>
            </p:cNvSpPr>
            <p:nvPr/>
          </p:nvSpPr>
          <p:spPr bwMode="auto">
            <a:xfrm>
              <a:off x="2928"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4" name="Oval 1447"/>
            <p:cNvSpPr>
              <a:spLocks noChangeArrowheads="1"/>
            </p:cNvSpPr>
            <p:nvPr/>
          </p:nvSpPr>
          <p:spPr bwMode="auto">
            <a:xfrm>
              <a:off x="2928"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5" name="Oval 1448"/>
            <p:cNvSpPr>
              <a:spLocks noChangeArrowheads="1"/>
            </p:cNvSpPr>
            <p:nvPr/>
          </p:nvSpPr>
          <p:spPr bwMode="auto">
            <a:xfrm>
              <a:off x="2928"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6" name="Oval 1449"/>
            <p:cNvSpPr>
              <a:spLocks noChangeArrowheads="1"/>
            </p:cNvSpPr>
            <p:nvPr/>
          </p:nvSpPr>
          <p:spPr bwMode="auto">
            <a:xfrm>
              <a:off x="3072"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7" name="Oval 1450"/>
            <p:cNvSpPr>
              <a:spLocks noChangeArrowheads="1"/>
            </p:cNvSpPr>
            <p:nvPr/>
          </p:nvSpPr>
          <p:spPr bwMode="auto">
            <a:xfrm>
              <a:off x="3072"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8" name="Oval 1451"/>
            <p:cNvSpPr>
              <a:spLocks noChangeArrowheads="1"/>
            </p:cNvSpPr>
            <p:nvPr/>
          </p:nvSpPr>
          <p:spPr bwMode="auto">
            <a:xfrm>
              <a:off x="3072"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89" name="Oval 1452"/>
            <p:cNvSpPr>
              <a:spLocks noChangeArrowheads="1"/>
            </p:cNvSpPr>
            <p:nvPr/>
          </p:nvSpPr>
          <p:spPr bwMode="auto">
            <a:xfrm>
              <a:off x="3072"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0" name="Oval 1453"/>
            <p:cNvSpPr>
              <a:spLocks noChangeArrowheads="1"/>
            </p:cNvSpPr>
            <p:nvPr/>
          </p:nvSpPr>
          <p:spPr bwMode="auto">
            <a:xfrm>
              <a:off x="3072"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1" name="Oval 1454"/>
            <p:cNvSpPr>
              <a:spLocks noChangeArrowheads="1"/>
            </p:cNvSpPr>
            <p:nvPr/>
          </p:nvSpPr>
          <p:spPr bwMode="auto">
            <a:xfrm>
              <a:off x="3072"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2" name="Oval 1455"/>
            <p:cNvSpPr>
              <a:spLocks noChangeArrowheads="1"/>
            </p:cNvSpPr>
            <p:nvPr/>
          </p:nvSpPr>
          <p:spPr bwMode="auto">
            <a:xfrm>
              <a:off x="3072"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3" name="Oval 1456"/>
            <p:cNvSpPr>
              <a:spLocks noChangeArrowheads="1"/>
            </p:cNvSpPr>
            <p:nvPr/>
          </p:nvSpPr>
          <p:spPr bwMode="auto">
            <a:xfrm>
              <a:off x="3072"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4" name="Oval 1457"/>
            <p:cNvSpPr>
              <a:spLocks noChangeArrowheads="1"/>
            </p:cNvSpPr>
            <p:nvPr/>
          </p:nvSpPr>
          <p:spPr bwMode="auto">
            <a:xfrm>
              <a:off x="3072"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5" name="Oval 1458"/>
            <p:cNvSpPr>
              <a:spLocks noChangeArrowheads="1"/>
            </p:cNvSpPr>
            <p:nvPr/>
          </p:nvSpPr>
          <p:spPr bwMode="auto">
            <a:xfrm>
              <a:off x="3072"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6" name="Oval 1459"/>
            <p:cNvSpPr>
              <a:spLocks noChangeArrowheads="1"/>
            </p:cNvSpPr>
            <p:nvPr/>
          </p:nvSpPr>
          <p:spPr bwMode="auto">
            <a:xfrm>
              <a:off x="3072"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7" name="Oval 1460"/>
            <p:cNvSpPr>
              <a:spLocks noChangeArrowheads="1"/>
            </p:cNvSpPr>
            <p:nvPr/>
          </p:nvSpPr>
          <p:spPr bwMode="auto">
            <a:xfrm>
              <a:off x="3072"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8" name="Oval 1461"/>
            <p:cNvSpPr>
              <a:spLocks noChangeArrowheads="1"/>
            </p:cNvSpPr>
            <p:nvPr/>
          </p:nvSpPr>
          <p:spPr bwMode="auto">
            <a:xfrm>
              <a:off x="3216"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599" name="Oval 1462"/>
            <p:cNvSpPr>
              <a:spLocks noChangeArrowheads="1"/>
            </p:cNvSpPr>
            <p:nvPr/>
          </p:nvSpPr>
          <p:spPr bwMode="auto">
            <a:xfrm>
              <a:off x="3216"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0" name="Oval 1463"/>
            <p:cNvSpPr>
              <a:spLocks noChangeArrowheads="1"/>
            </p:cNvSpPr>
            <p:nvPr/>
          </p:nvSpPr>
          <p:spPr bwMode="auto">
            <a:xfrm>
              <a:off x="3216"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1" name="Oval 1464"/>
            <p:cNvSpPr>
              <a:spLocks noChangeArrowheads="1"/>
            </p:cNvSpPr>
            <p:nvPr/>
          </p:nvSpPr>
          <p:spPr bwMode="auto">
            <a:xfrm>
              <a:off x="3216"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2" name="Oval 1465"/>
            <p:cNvSpPr>
              <a:spLocks noChangeArrowheads="1"/>
            </p:cNvSpPr>
            <p:nvPr/>
          </p:nvSpPr>
          <p:spPr bwMode="auto">
            <a:xfrm>
              <a:off x="3216"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3" name="Oval 1466"/>
            <p:cNvSpPr>
              <a:spLocks noChangeArrowheads="1"/>
            </p:cNvSpPr>
            <p:nvPr/>
          </p:nvSpPr>
          <p:spPr bwMode="auto">
            <a:xfrm>
              <a:off x="3216"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4" name="Oval 1467"/>
            <p:cNvSpPr>
              <a:spLocks noChangeArrowheads="1"/>
            </p:cNvSpPr>
            <p:nvPr/>
          </p:nvSpPr>
          <p:spPr bwMode="auto">
            <a:xfrm>
              <a:off x="3216"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5" name="Oval 1468"/>
            <p:cNvSpPr>
              <a:spLocks noChangeArrowheads="1"/>
            </p:cNvSpPr>
            <p:nvPr/>
          </p:nvSpPr>
          <p:spPr bwMode="auto">
            <a:xfrm>
              <a:off x="3216"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6" name="Oval 1469"/>
            <p:cNvSpPr>
              <a:spLocks noChangeArrowheads="1"/>
            </p:cNvSpPr>
            <p:nvPr/>
          </p:nvSpPr>
          <p:spPr bwMode="auto">
            <a:xfrm>
              <a:off x="3216"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7" name="Oval 1470"/>
            <p:cNvSpPr>
              <a:spLocks noChangeArrowheads="1"/>
            </p:cNvSpPr>
            <p:nvPr/>
          </p:nvSpPr>
          <p:spPr bwMode="auto">
            <a:xfrm>
              <a:off x="3216"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8" name="Oval 1471"/>
            <p:cNvSpPr>
              <a:spLocks noChangeArrowheads="1"/>
            </p:cNvSpPr>
            <p:nvPr/>
          </p:nvSpPr>
          <p:spPr bwMode="auto">
            <a:xfrm>
              <a:off x="3216"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09" name="Oval 1472"/>
            <p:cNvSpPr>
              <a:spLocks noChangeArrowheads="1"/>
            </p:cNvSpPr>
            <p:nvPr/>
          </p:nvSpPr>
          <p:spPr bwMode="auto">
            <a:xfrm>
              <a:off x="3216"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0" name="Oval 1473"/>
            <p:cNvSpPr>
              <a:spLocks noChangeArrowheads="1"/>
            </p:cNvSpPr>
            <p:nvPr/>
          </p:nvSpPr>
          <p:spPr bwMode="auto">
            <a:xfrm>
              <a:off x="3216"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1" name="Oval 1474"/>
            <p:cNvSpPr>
              <a:spLocks noChangeArrowheads="1"/>
            </p:cNvSpPr>
            <p:nvPr/>
          </p:nvSpPr>
          <p:spPr bwMode="auto">
            <a:xfrm>
              <a:off x="3216"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2" name="Oval 1475"/>
            <p:cNvSpPr>
              <a:spLocks noChangeArrowheads="1"/>
            </p:cNvSpPr>
            <p:nvPr/>
          </p:nvSpPr>
          <p:spPr bwMode="auto">
            <a:xfrm>
              <a:off x="3216"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3" name="Oval 1476"/>
            <p:cNvSpPr>
              <a:spLocks noChangeArrowheads="1"/>
            </p:cNvSpPr>
            <p:nvPr/>
          </p:nvSpPr>
          <p:spPr bwMode="auto">
            <a:xfrm>
              <a:off x="3216"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4" name="Oval 1477"/>
            <p:cNvSpPr>
              <a:spLocks noChangeArrowheads="1"/>
            </p:cNvSpPr>
            <p:nvPr/>
          </p:nvSpPr>
          <p:spPr bwMode="auto">
            <a:xfrm>
              <a:off x="3360"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5" name="Oval 1478"/>
            <p:cNvSpPr>
              <a:spLocks noChangeArrowheads="1"/>
            </p:cNvSpPr>
            <p:nvPr/>
          </p:nvSpPr>
          <p:spPr bwMode="auto">
            <a:xfrm>
              <a:off x="3360"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6" name="Oval 1479"/>
            <p:cNvSpPr>
              <a:spLocks noChangeArrowheads="1"/>
            </p:cNvSpPr>
            <p:nvPr/>
          </p:nvSpPr>
          <p:spPr bwMode="auto">
            <a:xfrm>
              <a:off x="3360"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7" name="Oval 1480"/>
            <p:cNvSpPr>
              <a:spLocks noChangeArrowheads="1"/>
            </p:cNvSpPr>
            <p:nvPr/>
          </p:nvSpPr>
          <p:spPr bwMode="auto">
            <a:xfrm>
              <a:off x="3360"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8" name="Oval 1481"/>
            <p:cNvSpPr>
              <a:spLocks noChangeArrowheads="1"/>
            </p:cNvSpPr>
            <p:nvPr/>
          </p:nvSpPr>
          <p:spPr bwMode="auto">
            <a:xfrm>
              <a:off x="3360"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19" name="Oval 1482"/>
            <p:cNvSpPr>
              <a:spLocks noChangeArrowheads="1"/>
            </p:cNvSpPr>
            <p:nvPr/>
          </p:nvSpPr>
          <p:spPr bwMode="auto">
            <a:xfrm>
              <a:off x="3360"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0" name="Oval 1483"/>
            <p:cNvSpPr>
              <a:spLocks noChangeArrowheads="1"/>
            </p:cNvSpPr>
            <p:nvPr/>
          </p:nvSpPr>
          <p:spPr bwMode="auto">
            <a:xfrm>
              <a:off x="3360"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1" name="Oval 1484"/>
            <p:cNvSpPr>
              <a:spLocks noChangeArrowheads="1"/>
            </p:cNvSpPr>
            <p:nvPr/>
          </p:nvSpPr>
          <p:spPr bwMode="auto">
            <a:xfrm>
              <a:off x="3360"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2" name="Oval 1485"/>
            <p:cNvSpPr>
              <a:spLocks noChangeArrowheads="1"/>
            </p:cNvSpPr>
            <p:nvPr/>
          </p:nvSpPr>
          <p:spPr bwMode="auto">
            <a:xfrm>
              <a:off x="3360"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3" name="Oval 1486"/>
            <p:cNvSpPr>
              <a:spLocks noChangeArrowheads="1"/>
            </p:cNvSpPr>
            <p:nvPr/>
          </p:nvSpPr>
          <p:spPr bwMode="auto">
            <a:xfrm>
              <a:off x="3360"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4" name="Oval 1487"/>
            <p:cNvSpPr>
              <a:spLocks noChangeArrowheads="1"/>
            </p:cNvSpPr>
            <p:nvPr/>
          </p:nvSpPr>
          <p:spPr bwMode="auto">
            <a:xfrm>
              <a:off x="3360"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5" name="Oval 1488"/>
            <p:cNvSpPr>
              <a:spLocks noChangeArrowheads="1"/>
            </p:cNvSpPr>
            <p:nvPr/>
          </p:nvSpPr>
          <p:spPr bwMode="auto">
            <a:xfrm>
              <a:off x="3360"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6" name="Oval 1489"/>
            <p:cNvSpPr>
              <a:spLocks noChangeArrowheads="1"/>
            </p:cNvSpPr>
            <p:nvPr/>
          </p:nvSpPr>
          <p:spPr bwMode="auto">
            <a:xfrm>
              <a:off x="3360"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7" name="Oval 1490"/>
            <p:cNvSpPr>
              <a:spLocks noChangeArrowheads="1"/>
            </p:cNvSpPr>
            <p:nvPr/>
          </p:nvSpPr>
          <p:spPr bwMode="auto">
            <a:xfrm>
              <a:off x="3360"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8" name="Oval 1491"/>
            <p:cNvSpPr>
              <a:spLocks noChangeArrowheads="1"/>
            </p:cNvSpPr>
            <p:nvPr/>
          </p:nvSpPr>
          <p:spPr bwMode="auto">
            <a:xfrm>
              <a:off x="3360"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29" name="Oval 1492"/>
            <p:cNvSpPr>
              <a:spLocks noChangeArrowheads="1"/>
            </p:cNvSpPr>
            <p:nvPr/>
          </p:nvSpPr>
          <p:spPr bwMode="auto">
            <a:xfrm>
              <a:off x="3360"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0" name="Oval 1493"/>
            <p:cNvSpPr>
              <a:spLocks noChangeArrowheads="1"/>
            </p:cNvSpPr>
            <p:nvPr/>
          </p:nvSpPr>
          <p:spPr bwMode="auto">
            <a:xfrm>
              <a:off x="3504"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1" name="Oval 1494"/>
            <p:cNvSpPr>
              <a:spLocks noChangeArrowheads="1"/>
            </p:cNvSpPr>
            <p:nvPr/>
          </p:nvSpPr>
          <p:spPr bwMode="auto">
            <a:xfrm>
              <a:off x="3504"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2" name="Oval 1495"/>
            <p:cNvSpPr>
              <a:spLocks noChangeArrowheads="1"/>
            </p:cNvSpPr>
            <p:nvPr/>
          </p:nvSpPr>
          <p:spPr bwMode="auto">
            <a:xfrm>
              <a:off x="3504"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3" name="Oval 1496"/>
            <p:cNvSpPr>
              <a:spLocks noChangeArrowheads="1"/>
            </p:cNvSpPr>
            <p:nvPr/>
          </p:nvSpPr>
          <p:spPr bwMode="auto">
            <a:xfrm>
              <a:off x="3504"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4" name="Oval 1497"/>
            <p:cNvSpPr>
              <a:spLocks noChangeArrowheads="1"/>
            </p:cNvSpPr>
            <p:nvPr/>
          </p:nvSpPr>
          <p:spPr bwMode="auto">
            <a:xfrm>
              <a:off x="3504"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5" name="Oval 1498"/>
            <p:cNvSpPr>
              <a:spLocks noChangeArrowheads="1"/>
            </p:cNvSpPr>
            <p:nvPr/>
          </p:nvSpPr>
          <p:spPr bwMode="auto">
            <a:xfrm>
              <a:off x="3504"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6" name="Oval 1499"/>
            <p:cNvSpPr>
              <a:spLocks noChangeArrowheads="1"/>
            </p:cNvSpPr>
            <p:nvPr/>
          </p:nvSpPr>
          <p:spPr bwMode="auto">
            <a:xfrm>
              <a:off x="3504"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7" name="Oval 1500"/>
            <p:cNvSpPr>
              <a:spLocks noChangeArrowheads="1"/>
            </p:cNvSpPr>
            <p:nvPr/>
          </p:nvSpPr>
          <p:spPr bwMode="auto">
            <a:xfrm>
              <a:off x="3504"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8" name="Oval 1501"/>
            <p:cNvSpPr>
              <a:spLocks noChangeArrowheads="1"/>
            </p:cNvSpPr>
            <p:nvPr/>
          </p:nvSpPr>
          <p:spPr bwMode="auto">
            <a:xfrm>
              <a:off x="3504"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39" name="Oval 1502"/>
            <p:cNvSpPr>
              <a:spLocks noChangeArrowheads="1"/>
            </p:cNvSpPr>
            <p:nvPr/>
          </p:nvSpPr>
          <p:spPr bwMode="auto">
            <a:xfrm>
              <a:off x="3504"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0" name="Oval 1503"/>
            <p:cNvSpPr>
              <a:spLocks noChangeArrowheads="1"/>
            </p:cNvSpPr>
            <p:nvPr/>
          </p:nvSpPr>
          <p:spPr bwMode="auto">
            <a:xfrm>
              <a:off x="3504"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1" name="Oval 1504"/>
            <p:cNvSpPr>
              <a:spLocks noChangeArrowheads="1"/>
            </p:cNvSpPr>
            <p:nvPr/>
          </p:nvSpPr>
          <p:spPr bwMode="auto">
            <a:xfrm>
              <a:off x="3504"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2" name="Oval 1505"/>
            <p:cNvSpPr>
              <a:spLocks noChangeArrowheads="1"/>
            </p:cNvSpPr>
            <p:nvPr/>
          </p:nvSpPr>
          <p:spPr bwMode="auto">
            <a:xfrm>
              <a:off x="3504"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3" name="Oval 1506"/>
            <p:cNvSpPr>
              <a:spLocks noChangeArrowheads="1"/>
            </p:cNvSpPr>
            <p:nvPr/>
          </p:nvSpPr>
          <p:spPr bwMode="auto">
            <a:xfrm>
              <a:off x="3504"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4" name="Oval 1507"/>
            <p:cNvSpPr>
              <a:spLocks noChangeArrowheads="1"/>
            </p:cNvSpPr>
            <p:nvPr/>
          </p:nvSpPr>
          <p:spPr bwMode="auto">
            <a:xfrm>
              <a:off x="3504"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5" name="Oval 1508"/>
            <p:cNvSpPr>
              <a:spLocks noChangeArrowheads="1"/>
            </p:cNvSpPr>
            <p:nvPr/>
          </p:nvSpPr>
          <p:spPr bwMode="auto">
            <a:xfrm>
              <a:off x="3504"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6" name="Oval 1509"/>
            <p:cNvSpPr>
              <a:spLocks noChangeArrowheads="1"/>
            </p:cNvSpPr>
            <p:nvPr/>
          </p:nvSpPr>
          <p:spPr bwMode="auto">
            <a:xfrm>
              <a:off x="3648"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7" name="Oval 1510"/>
            <p:cNvSpPr>
              <a:spLocks noChangeArrowheads="1"/>
            </p:cNvSpPr>
            <p:nvPr/>
          </p:nvSpPr>
          <p:spPr bwMode="auto">
            <a:xfrm>
              <a:off x="3648"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8" name="Oval 1511"/>
            <p:cNvSpPr>
              <a:spLocks noChangeArrowheads="1"/>
            </p:cNvSpPr>
            <p:nvPr/>
          </p:nvSpPr>
          <p:spPr bwMode="auto">
            <a:xfrm>
              <a:off x="3648"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49" name="Oval 1512"/>
            <p:cNvSpPr>
              <a:spLocks noChangeArrowheads="1"/>
            </p:cNvSpPr>
            <p:nvPr/>
          </p:nvSpPr>
          <p:spPr bwMode="auto">
            <a:xfrm>
              <a:off x="3648"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0" name="Oval 1513"/>
            <p:cNvSpPr>
              <a:spLocks noChangeArrowheads="1"/>
            </p:cNvSpPr>
            <p:nvPr/>
          </p:nvSpPr>
          <p:spPr bwMode="auto">
            <a:xfrm>
              <a:off x="3648"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1" name="Oval 1514"/>
            <p:cNvSpPr>
              <a:spLocks noChangeArrowheads="1"/>
            </p:cNvSpPr>
            <p:nvPr/>
          </p:nvSpPr>
          <p:spPr bwMode="auto">
            <a:xfrm>
              <a:off x="3648"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2" name="Oval 1515"/>
            <p:cNvSpPr>
              <a:spLocks noChangeArrowheads="1"/>
            </p:cNvSpPr>
            <p:nvPr/>
          </p:nvSpPr>
          <p:spPr bwMode="auto">
            <a:xfrm>
              <a:off x="3648"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3" name="Oval 1516"/>
            <p:cNvSpPr>
              <a:spLocks noChangeArrowheads="1"/>
            </p:cNvSpPr>
            <p:nvPr/>
          </p:nvSpPr>
          <p:spPr bwMode="auto">
            <a:xfrm>
              <a:off x="3648"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4" name="Oval 1517"/>
            <p:cNvSpPr>
              <a:spLocks noChangeArrowheads="1"/>
            </p:cNvSpPr>
            <p:nvPr/>
          </p:nvSpPr>
          <p:spPr bwMode="auto">
            <a:xfrm>
              <a:off x="3648"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5" name="Oval 1518"/>
            <p:cNvSpPr>
              <a:spLocks noChangeArrowheads="1"/>
            </p:cNvSpPr>
            <p:nvPr/>
          </p:nvSpPr>
          <p:spPr bwMode="auto">
            <a:xfrm>
              <a:off x="3648"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6" name="Oval 1519"/>
            <p:cNvSpPr>
              <a:spLocks noChangeArrowheads="1"/>
            </p:cNvSpPr>
            <p:nvPr/>
          </p:nvSpPr>
          <p:spPr bwMode="auto">
            <a:xfrm>
              <a:off x="3648"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7" name="Oval 1520"/>
            <p:cNvSpPr>
              <a:spLocks noChangeArrowheads="1"/>
            </p:cNvSpPr>
            <p:nvPr/>
          </p:nvSpPr>
          <p:spPr bwMode="auto">
            <a:xfrm>
              <a:off x="3648"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8" name="Oval 1521"/>
            <p:cNvSpPr>
              <a:spLocks noChangeArrowheads="1"/>
            </p:cNvSpPr>
            <p:nvPr/>
          </p:nvSpPr>
          <p:spPr bwMode="auto">
            <a:xfrm>
              <a:off x="3648"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59" name="Oval 1522"/>
            <p:cNvSpPr>
              <a:spLocks noChangeArrowheads="1"/>
            </p:cNvSpPr>
            <p:nvPr/>
          </p:nvSpPr>
          <p:spPr bwMode="auto">
            <a:xfrm>
              <a:off x="3648"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0" name="Oval 1523"/>
            <p:cNvSpPr>
              <a:spLocks noChangeArrowheads="1"/>
            </p:cNvSpPr>
            <p:nvPr/>
          </p:nvSpPr>
          <p:spPr bwMode="auto">
            <a:xfrm>
              <a:off x="3648"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1" name="Oval 1524"/>
            <p:cNvSpPr>
              <a:spLocks noChangeArrowheads="1"/>
            </p:cNvSpPr>
            <p:nvPr/>
          </p:nvSpPr>
          <p:spPr bwMode="auto">
            <a:xfrm>
              <a:off x="3648"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2" name="Oval 1525"/>
            <p:cNvSpPr>
              <a:spLocks noChangeArrowheads="1"/>
            </p:cNvSpPr>
            <p:nvPr/>
          </p:nvSpPr>
          <p:spPr bwMode="auto">
            <a:xfrm>
              <a:off x="3792"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3" name="Oval 1526"/>
            <p:cNvSpPr>
              <a:spLocks noChangeArrowheads="1"/>
            </p:cNvSpPr>
            <p:nvPr/>
          </p:nvSpPr>
          <p:spPr bwMode="auto">
            <a:xfrm>
              <a:off x="3792"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4" name="Oval 1527"/>
            <p:cNvSpPr>
              <a:spLocks noChangeArrowheads="1"/>
            </p:cNvSpPr>
            <p:nvPr/>
          </p:nvSpPr>
          <p:spPr bwMode="auto">
            <a:xfrm>
              <a:off x="3792"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5" name="Oval 1528"/>
            <p:cNvSpPr>
              <a:spLocks noChangeArrowheads="1"/>
            </p:cNvSpPr>
            <p:nvPr/>
          </p:nvSpPr>
          <p:spPr bwMode="auto">
            <a:xfrm>
              <a:off x="3792"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6" name="Oval 1529"/>
            <p:cNvSpPr>
              <a:spLocks noChangeArrowheads="1"/>
            </p:cNvSpPr>
            <p:nvPr/>
          </p:nvSpPr>
          <p:spPr bwMode="auto">
            <a:xfrm>
              <a:off x="3792"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7" name="Oval 1530"/>
            <p:cNvSpPr>
              <a:spLocks noChangeArrowheads="1"/>
            </p:cNvSpPr>
            <p:nvPr/>
          </p:nvSpPr>
          <p:spPr bwMode="auto">
            <a:xfrm>
              <a:off x="3792"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8" name="Oval 1531"/>
            <p:cNvSpPr>
              <a:spLocks noChangeArrowheads="1"/>
            </p:cNvSpPr>
            <p:nvPr/>
          </p:nvSpPr>
          <p:spPr bwMode="auto">
            <a:xfrm>
              <a:off x="3792"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69" name="Oval 1532"/>
            <p:cNvSpPr>
              <a:spLocks noChangeArrowheads="1"/>
            </p:cNvSpPr>
            <p:nvPr/>
          </p:nvSpPr>
          <p:spPr bwMode="auto">
            <a:xfrm>
              <a:off x="3792"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0" name="Oval 1533"/>
            <p:cNvSpPr>
              <a:spLocks noChangeArrowheads="1"/>
            </p:cNvSpPr>
            <p:nvPr/>
          </p:nvSpPr>
          <p:spPr bwMode="auto">
            <a:xfrm>
              <a:off x="3792"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1" name="Oval 1534"/>
            <p:cNvSpPr>
              <a:spLocks noChangeArrowheads="1"/>
            </p:cNvSpPr>
            <p:nvPr/>
          </p:nvSpPr>
          <p:spPr bwMode="auto">
            <a:xfrm>
              <a:off x="3792"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2" name="Oval 1535"/>
            <p:cNvSpPr>
              <a:spLocks noChangeArrowheads="1"/>
            </p:cNvSpPr>
            <p:nvPr/>
          </p:nvSpPr>
          <p:spPr bwMode="auto">
            <a:xfrm>
              <a:off x="3792"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3" name="Oval 1536"/>
            <p:cNvSpPr>
              <a:spLocks noChangeArrowheads="1"/>
            </p:cNvSpPr>
            <p:nvPr/>
          </p:nvSpPr>
          <p:spPr bwMode="auto">
            <a:xfrm>
              <a:off x="3792"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4" name="Oval 1537"/>
            <p:cNvSpPr>
              <a:spLocks noChangeArrowheads="1"/>
            </p:cNvSpPr>
            <p:nvPr/>
          </p:nvSpPr>
          <p:spPr bwMode="auto">
            <a:xfrm>
              <a:off x="3936" y="122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5" name="Oval 1538"/>
            <p:cNvSpPr>
              <a:spLocks noChangeArrowheads="1"/>
            </p:cNvSpPr>
            <p:nvPr/>
          </p:nvSpPr>
          <p:spPr bwMode="auto">
            <a:xfrm>
              <a:off x="3936" y="137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6" name="Oval 1539"/>
            <p:cNvSpPr>
              <a:spLocks noChangeArrowheads="1"/>
            </p:cNvSpPr>
            <p:nvPr/>
          </p:nvSpPr>
          <p:spPr bwMode="auto">
            <a:xfrm>
              <a:off x="3936" y="151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7" name="Oval 1540"/>
            <p:cNvSpPr>
              <a:spLocks noChangeArrowheads="1"/>
            </p:cNvSpPr>
            <p:nvPr/>
          </p:nvSpPr>
          <p:spPr bwMode="auto">
            <a:xfrm>
              <a:off x="3936" y="166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8" name="Oval 1541"/>
            <p:cNvSpPr>
              <a:spLocks noChangeArrowheads="1"/>
            </p:cNvSpPr>
            <p:nvPr/>
          </p:nvSpPr>
          <p:spPr bwMode="auto">
            <a:xfrm>
              <a:off x="3936" y="180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79" name="Oval 1542"/>
            <p:cNvSpPr>
              <a:spLocks noChangeArrowheads="1"/>
            </p:cNvSpPr>
            <p:nvPr/>
          </p:nvSpPr>
          <p:spPr bwMode="auto">
            <a:xfrm>
              <a:off x="3936" y="194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0" name="Oval 1543"/>
            <p:cNvSpPr>
              <a:spLocks noChangeArrowheads="1"/>
            </p:cNvSpPr>
            <p:nvPr/>
          </p:nvSpPr>
          <p:spPr bwMode="auto">
            <a:xfrm>
              <a:off x="3936" y="209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1" name="Oval 1544"/>
            <p:cNvSpPr>
              <a:spLocks noChangeArrowheads="1"/>
            </p:cNvSpPr>
            <p:nvPr/>
          </p:nvSpPr>
          <p:spPr bwMode="auto">
            <a:xfrm>
              <a:off x="3936" y="223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2" name="Oval 1545"/>
            <p:cNvSpPr>
              <a:spLocks noChangeArrowheads="1"/>
            </p:cNvSpPr>
            <p:nvPr/>
          </p:nvSpPr>
          <p:spPr bwMode="auto">
            <a:xfrm>
              <a:off x="3936" y="238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3" name="Oval 1546"/>
            <p:cNvSpPr>
              <a:spLocks noChangeArrowheads="1"/>
            </p:cNvSpPr>
            <p:nvPr/>
          </p:nvSpPr>
          <p:spPr bwMode="auto">
            <a:xfrm>
              <a:off x="3936" y="252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4" name="Oval 1547"/>
            <p:cNvSpPr>
              <a:spLocks noChangeArrowheads="1"/>
            </p:cNvSpPr>
            <p:nvPr/>
          </p:nvSpPr>
          <p:spPr bwMode="auto">
            <a:xfrm>
              <a:off x="3936" y="266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5" name="Oval 1548"/>
            <p:cNvSpPr>
              <a:spLocks noChangeArrowheads="1"/>
            </p:cNvSpPr>
            <p:nvPr/>
          </p:nvSpPr>
          <p:spPr bwMode="auto">
            <a:xfrm>
              <a:off x="3936" y="2813"/>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6" name="Oval 1549"/>
            <p:cNvSpPr>
              <a:spLocks noChangeArrowheads="1"/>
            </p:cNvSpPr>
            <p:nvPr/>
          </p:nvSpPr>
          <p:spPr bwMode="auto">
            <a:xfrm>
              <a:off x="3936" y="2957"/>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7" name="Oval 1550"/>
            <p:cNvSpPr>
              <a:spLocks noChangeArrowheads="1"/>
            </p:cNvSpPr>
            <p:nvPr/>
          </p:nvSpPr>
          <p:spPr bwMode="auto">
            <a:xfrm>
              <a:off x="3936" y="3101"/>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8" name="Oval 1551"/>
            <p:cNvSpPr>
              <a:spLocks noChangeArrowheads="1"/>
            </p:cNvSpPr>
            <p:nvPr/>
          </p:nvSpPr>
          <p:spPr bwMode="auto">
            <a:xfrm>
              <a:off x="3936" y="3245"/>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689" name="Oval 1552"/>
            <p:cNvSpPr>
              <a:spLocks noChangeArrowheads="1"/>
            </p:cNvSpPr>
            <p:nvPr/>
          </p:nvSpPr>
          <p:spPr bwMode="auto">
            <a:xfrm>
              <a:off x="3936" y="3389"/>
              <a:ext cx="115" cy="115"/>
            </a:xfrm>
            <a:prstGeom prst="ellipse">
              <a:avLst/>
            </a:prstGeom>
            <a:solidFill>
              <a:schemeClr val="accent1">
                <a:alpha val="39999"/>
              </a:schemeClr>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grpSp>
      <p:sp>
        <p:nvSpPr>
          <p:cNvPr id="247313" name="Line 1553"/>
          <p:cNvSpPr>
            <a:spLocks noChangeShapeType="1"/>
          </p:cNvSpPr>
          <p:nvPr/>
        </p:nvSpPr>
        <p:spPr bwMode="auto">
          <a:xfrm>
            <a:off x="8782050" y="2057399"/>
            <a:ext cx="0" cy="9906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47314" name="Text Box 1554"/>
          <p:cNvSpPr txBox="1">
            <a:spLocks noChangeArrowheads="1"/>
          </p:cNvSpPr>
          <p:nvPr/>
        </p:nvSpPr>
        <p:spPr bwMode="auto">
          <a:xfrm>
            <a:off x="8839200" y="2362200"/>
            <a:ext cx="91440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US" altLang="zh-CN" sz="1800">
                <a:solidFill>
                  <a:srgbClr val="000000"/>
                </a:solidFill>
                <a:latin typeface="Verdana" panose="020B0604030504040204" pitchFamily="34" charset="0"/>
                <a:ea typeface="宋体" panose="02010600030101010101" pitchFamily="2" charset="-122"/>
              </a:rPr>
              <a:t>15 km</a:t>
            </a:r>
          </a:p>
        </p:txBody>
      </p:sp>
      <p:sp>
        <p:nvSpPr>
          <p:cNvPr id="247315" name="Text Box 1555"/>
          <p:cNvSpPr txBox="1">
            <a:spLocks noChangeArrowheads="1"/>
          </p:cNvSpPr>
          <p:nvPr/>
        </p:nvSpPr>
        <p:spPr bwMode="auto">
          <a:xfrm>
            <a:off x="8106793" y="3276600"/>
            <a:ext cx="577402"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US" altLang="zh-CN" sz="1200" dirty="0">
                <a:solidFill>
                  <a:srgbClr val="000000"/>
                </a:solidFill>
                <a:latin typeface="Verdana" panose="020B0604030504040204" pitchFamily="34" charset="0"/>
                <a:ea typeface="宋体" panose="02010600030101010101" pitchFamily="2" charset="-122"/>
              </a:rPr>
              <a:t>5 km</a:t>
            </a:r>
          </a:p>
        </p:txBody>
      </p:sp>
      <p:sp>
        <p:nvSpPr>
          <p:cNvPr id="247316" name="Line 1556"/>
          <p:cNvSpPr>
            <a:spLocks noChangeShapeType="1"/>
          </p:cNvSpPr>
          <p:nvPr/>
        </p:nvSpPr>
        <p:spPr bwMode="auto">
          <a:xfrm>
            <a:off x="8001000" y="3301999"/>
            <a:ext cx="0" cy="2286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4" name="Group 1644"/>
          <p:cNvGrpSpPr>
            <a:grpSpLocks/>
          </p:cNvGrpSpPr>
          <p:nvPr/>
        </p:nvGrpSpPr>
        <p:grpSpPr bwMode="auto">
          <a:xfrm>
            <a:off x="5257801" y="3032124"/>
            <a:ext cx="1311275" cy="1327150"/>
            <a:chOff x="2352" y="1958"/>
            <a:chExt cx="826" cy="836"/>
          </a:xfrm>
        </p:grpSpPr>
        <p:sp>
          <p:nvSpPr>
            <p:cNvPr id="14351" name="Rectangle 1557"/>
            <p:cNvSpPr>
              <a:spLocks noChangeArrowheads="1"/>
            </p:cNvSpPr>
            <p:nvPr/>
          </p:nvSpPr>
          <p:spPr bwMode="auto">
            <a:xfrm>
              <a:off x="2352" y="1968"/>
              <a:ext cx="816" cy="816"/>
            </a:xfrm>
            <a:prstGeom prst="rect">
              <a:avLst/>
            </a:prstGeom>
            <a:solidFill>
              <a:schemeClr val="accent1"/>
            </a:solidFill>
            <a:ln w="9525">
              <a:solidFill>
                <a:schemeClr val="tx1"/>
              </a:solidFill>
              <a:miter lim="800000"/>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2" name="Oval 1563"/>
            <p:cNvSpPr>
              <a:spLocks noChangeArrowheads="1"/>
            </p:cNvSpPr>
            <p:nvPr/>
          </p:nvSpPr>
          <p:spPr bwMode="auto">
            <a:xfrm>
              <a:off x="3120" y="195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3" name="Oval 1564"/>
            <p:cNvSpPr>
              <a:spLocks noChangeArrowheads="1"/>
            </p:cNvSpPr>
            <p:nvPr/>
          </p:nvSpPr>
          <p:spPr bwMode="auto">
            <a:xfrm>
              <a:off x="3120" y="205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4" name="Oval 1565"/>
            <p:cNvSpPr>
              <a:spLocks noChangeArrowheads="1"/>
            </p:cNvSpPr>
            <p:nvPr/>
          </p:nvSpPr>
          <p:spPr bwMode="auto">
            <a:xfrm>
              <a:off x="3120" y="215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5" name="Oval 1566"/>
            <p:cNvSpPr>
              <a:spLocks noChangeArrowheads="1"/>
            </p:cNvSpPr>
            <p:nvPr/>
          </p:nvSpPr>
          <p:spPr bwMode="auto">
            <a:xfrm>
              <a:off x="3120" y="224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6" name="Oval 1567"/>
            <p:cNvSpPr>
              <a:spLocks noChangeArrowheads="1"/>
            </p:cNvSpPr>
            <p:nvPr/>
          </p:nvSpPr>
          <p:spPr bwMode="auto">
            <a:xfrm>
              <a:off x="3120" y="234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7" name="Oval 1568"/>
            <p:cNvSpPr>
              <a:spLocks noChangeArrowheads="1"/>
            </p:cNvSpPr>
            <p:nvPr/>
          </p:nvSpPr>
          <p:spPr bwMode="auto">
            <a:xfrm>
              <a:off x="3120" y="243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8" name="Oval 1569"/>
            <p:cNvSpPr>
              <a:spLocks noChangeArrowheads="1"/>
            </p:cNvSpPr>
            <p:nvPr/>
          </p:nvSpPr>
          <p:spPr bwMode="auto">
            <a:xfrm>
              <a:off x="3120" y="253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59" name="Oval 1570"/>
            <p:cNvSpPr>
              <a:spLocks noChangeArrowheads="1"/>
            </p:cNvSpPr>
            <p:nvPr/>
          </p:nvSpPr>
          <p:spPr bwMode="auto">
            <a:xfrm>
              <a:off x="3120" y="263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0" name="Oval 1571"/>
            <p:cNvSpPr>
              <a:spLocks noChangeArrowheads="1"/>
            </p:cNvSpPr>
            <p:nvPr/>
          </p:nvSpPr>
          <p:spPr bwMode="auto">
            <a:xfrm>
              <a:off x="3120" y="272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1" name="Oval 1572"/>
            <p:cNvSpPr>
              <a:spLocks noChangeArrowheads="1"/>
            </p:cNvSpPr>
            <p:nvPr/>
          </p:nvSpPr>
          <p:spPr bwMode="auto">
            <a:xfrm>
              <a:off x="3024" y="195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2" name="Oval 1573"/>
            <p:cNvSpPr>
              <a:spLocks noChangeArrowheads="1"/>
            </p:cNvSpPr>
            <p:nvPr/>
          </p:nvSpPr>
          <p:spPr bwMode="auto">
            <a:xfrm>
              <a:off x="3024" y="205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3" name="Oval 1574"/>
            <p:cNvSpPr>
              <a:spLocks noChangeArrowheads="1"/>
            </p:cNvSpPr>
            <p:nvPr/>
          </p:nvSpPr>
          <p:spPr bwMode="auto">
            <a:xfrm>
              <a:off x="3024" y="215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4" name="Oval 1575"/>
            <p:cNvSpPr>
              <a:spLocks noChangeArrowheads="1"/>
            </p:cNvSpPr>
            <p:nvPr/>
          </p:nvSpPr>
          <p:spPr bwMode="auto">
            <a:xfrm>
              <a:off x="3024" y="224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5" name="Oval 1576"/>
            <p:cNvSpPr>
              <a:spLocks noChangeArrowheads="1"/>
            </p:cNvSpPr>
            <p:nvPr/>
          </p:nvSpPr>
          <p:spPr bwMode="auto">
            <a:xfrm>
              <a:off x="3024" y="234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6" name="Oval 1577"/>
            <p:cNvSpPr>
              <a:spLocks noChangeArrowheads="1"/>
            </p:cNvSpPr>
            <p:nvPr/>
          </p:nvSpPr>
          <p:spPr bwMode="auto">
            <a:xfrm>
              <a:off x="3024" y="243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7" name="Oval 1578"/>
            <p:cNvSpPr>
              <a:spLocks noChangeArrowheads="1"/>
            </p:cNvSpPr>
            <p:nvPr/>
          </p:nvSpPr>
          <p:spPr bwMode="auto">
            <a:xfrm>
              <a:off x="3024" y="253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8" name="Oval 1579"/>
            <p:cNvSpPr>
              <a:spLocks noChangeArrowheads="1"/>
            </p:cNvSpPr>
            <p:nvPr/>
          </p:nvSpPr>
          <p:spPr bwMode="auto">
            <a:xfrm>
              <a:off x="3024" y="263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69" name="Oval 1580"/>
            <p:cNvSpPr>
              <a:spLocks noChangeArrowheads="1"/>
            </p:cNvSpPr>
            <p:nvPr/>
          </p:nvSpPr>
          <p:spPr bwMode="auto">
            <a:xfrm>
              <a:off x="3024" y="272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0" name="Oval 1581"/>
            <p:cNvSpPr>
              <a:spLocks noChangeArrowheads="1"/>
            </p:cNvSpPr>
            <p:nvPr/>
          </p:nvSpPr>
          <p:spPr bwMode="auto">
            <a:xfrm>
              <a:off x="2928" y="195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1" name="Oval 1582"/>
            <p:cNvSpPr>
              <a:spLocks noChangeArrowheads="1"/>
            </p:cNvSpPr>
            <p:nvPr/>
          </p:nvSpPr>
          <p:spPr bwMode="auto">
            <a:xfrm>
              <a:off x="2928" y="205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2" name="Oval 1583"/>
            <p:cNvSpPr>
              <a:spLocks noChangeArrowheads="1"/>
            </p:cNvSpPr>
            <p:nvPr/>
          </p:nvSpPr>
          <p:spPr bwMode="auto">
            <a:xfrm>
              <a:off x="2928" y="215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3" name="Oval 1584"/>
            <p:cNvSpPr>
              <a:spLocks noChangeArrowheads="1"/>
            </p:cNvSpPr>
            <p:nvPr/>
          </p:nvSpPr>
          <p:spPr bwMode="auto">
            <a:xfrm>
              <a:off x="2928" y="224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4" name="Oval 1585"/>
            <p:cNvSpPr>
              <a:spLocks noChangeArrowheads="1"/>
            </p:cNvSpPr>
            <p:nvPr/>
          </p:nvSpPr>
          <p:spPr bwMode="auto">
            <a:xfrm>
              <a:off x="2928" y="234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5" name="Oval 1586"/>
            <p:cNvSpPr>
              <a:spLocks noChangeArrowheads="1"/>
            </p:cNvSpPr>
            <p:nvPr/>
          </p:nvSpPr>
          <p:spPr bwMode="auto">
            <a:xfrm>
              <a:off x="2928" y="243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6" name="Oval 1587"/>
            <p:cNvSpPr>
              <a:spLocks noChangeArrowheads="1"/>
            </p:cNvSpPr>
            <p:nvPr/>
          </p:nvSpPr>
          <p:spPr bwMode="auto">
            <a:xfrm>
              <a:off x="2928" y="253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7" name="Oval 1588"/>
            <p:cNvSpPr>
              <a:spLocks noChangeArrowheads="1"/>
            </p:cNvSpPr>
            <p:nvPr/>
          </p:nvSpPr>
          <p:spPr bwMode="auto">
            <a:xfrm>
              <a:off x="2928" y="263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8" name="Oval 1589"/>
            <p:cNvSpPr>
              <a:spLocks noChangeArrowheads="1"/>
            </p:cNvSpPr>
            <p:nvPr/>
          </p:nvSpPr>
          <p:spPr bwMode="auto">
            <a:xfrm>
              <a:off x="2928" y="272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79" name="Oval 1590"/>
            <p:cNvSpPr>
              <a:spLocks noChangeArrowheads="1"/>
            </p:cNvSpPr>
            <p:nvPr/>
          </p:nvSpPr>
          <p:spPr bwMode="auto">
            <a:xfrm>
              <a:off x="2832"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0" name="Oval 1591"/>
            <p:cNvSpPr>
              <a:spLocks noChangeArrowheads="1"/>
            </p:cNvSpPr>
            <p:nvPr/>
          </p:nvSpPr>
          <p:spPr bwMode="auto">
            <a:xfrm>
              <a:off x="2832"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1" name="Oval 1592"/>
            <p:cNvSpPr>
              <a:spLocks noChangeArrowheads="1"/>
            </p:cNvSpPr>
            <p:nvPr/>
          </p:nvSpPr>
          <p:spPr bwMode="auto">
            <a:xfrm>
              <a:off x="2832"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2" name="Oval 1593"/>
            <p:cNvSpPr>
              <a:spLocks noChangeArrowheads="1"/>
            </p:cNvSpPr>
            <p:nvPr/>
          </p:nvSpPr>
          <p:spPr bwMode="auto">
            <a:xfrm>
              <a:off x="2832"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3" name="Oval 1594"/>
            <p:cNvSpPr>
              <a:spLocks noChangeArrowheads="1"/>
            </p:cNvSpPr>
            <p:nvPr/>
          </p:nvSpPr>
          <p:spPr bwMode="auto">
            <a:xfrm>
              <a:off x="2832"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4" name="Oval 1595"/>
            <p:cNvSpPr>
              <a:spLocks noChangeArrowheads="1"/>
            </p:cNvSpPr>
            <p:nvPr/>
          </p:nvSpPr>
          <p:spPr bwMode="auto">
            <a:xfrm>
              <a:off x="2832"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5" name="Oval 1596"/>
            <p:cNvSpPr>
              <a:spLocks noChangeArrowheads="1"/>
            </p:cNvSpPr>
            <p:nvPr/>
          </p:nvSpPr>
          <p:spPr bwMode="auto">
            <a:xfrm>
              <a:off x="2832"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6" name="Oval 1597"/>
            <p:cNvSpPr>
              <a:spLocks noChangeArrowheads="1"/>
            </p:cNvSpPr>
            <p:nvPr/>
          </p:nvSpPr>
          <p:spPr bwMode="auto">
            <a:xfrm>
              <a:off x="2832"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7" name="Oval 1598"/>
            <p:cNvSpPr>
              <a:spLocks noChangeArrowheads="1"/>
            </p:cNvSpPr>
            <p:nvPr/>
          </p:nvSpPr>
          <p:spPr bwMode="auto">
            <a:xfrm>
              <a:off x="2832"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8" name="Oval 1599"/>
            <p:cNvSpPr>
              <a:spLocks noChangeArrowheads="1"/>
            </p:cNvSpPr>
            <p:nvPr/>
          </p:nvSpPr>
          <p:spPr bwMode="auto">
            <a:xfrm>
              <a:off x="2736"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89" name="Oval 1600"/>
            <p:cNvSpPr>
              <a:spLocks noChangeArrowheads="1"/>
            </p:cNvSpPr>
            <p:nvPr/>
          </p:nvSpPr>
          <p:spPr bwMode="auto">
            <a:xfrm>
              <a:off x="2736"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0" name="Oval 1601"/>
            <p:cNvSpPr>
              <a:spLocks noChangeArrowheads="1"/>
            </p:cNvSpPr>
            <p:nvPr/>
          </p:nvSpPr>
          <p:spPr bwMode="auto">
            <a:xfrm>
              <a:off x="2736"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1" name="Oval 1602"/>
            <p:cNvSpPr>
              <a:spLocks noChangeArrowheads="1"/>
            </p:cNvSpPr>
            <p:nvPr/>
          </p:nvSpPr>
          <p:spPr bwMode="auto">
            <a:xfrm>
              <a:off x="2736"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2" name="Oval 1603"/>
            <p:cNvSpPr>
              <a:spLocks noChangeArrowheads="1"/>
            </p:cNvSpPr>
            <p:nvPr/>
          </p:nvSpPr>
          <p:spPr bwMode="auto">
            <a:xfrm>
              <a:off x="2736"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3" name="Oval 1604"/>
            <p:cNvSpPr>
              <a:spLocks noChangeArrowheads="1"/>
            </p:cNvSpPr>
            <p:nvPr/>
          </p:nvSpPr>
          <p:spPr bwMode="auto">
            <a:xfrm>
              <a:off x="2736"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4" name="Oval 1605"/>
            <p:cNvSpPr>
              <a:spLocks noChangeArrowheads="1"/>
            </p:cNvSpPr>
            <p:nvPr/>
          </p:nvSpPr>
          <p:spPr bwMode="auto">
            <a:xfrm>
              <a:off x="2736"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5" name="Oval 1606"/>
            <p:cNvSpPr>
              <a:spLocks noChangeArrowheads="1"/>
            </p:cNvSpPr>
            <p:nvPr/>
          </p:nvSpPr>
          <p:spPr bwMode="auto">
            <a:xfrm>
              <a:off x="2736"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6" name="Oval 1607"/>
            <p:cNvSpPr>
              <a:spLocks noChangeArrowheads="1"/>
            </p:cNvSpPr>
            <p:nvPr/>
          </p:nvSpPr>
          <p:spPr bwMode="auto">
            <a:xfrm>
              <a:off x="2736"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7" name="Oval 1608"/>
            <p:cNvSpPr>
              <a:spLocks noChangeArrowheads="1"/>
            </p:cNvSpPr>
            <p:nvPr/>
          </p:nvSpPr>
          <p:spPr bwMode="auto">
            <a:xfrm>
              <a:off x="2640"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8" name="Oval 1609"/>
            <p:cNvSpPr>
              <a:spLocks noChangeArrowheads="1"/>
            </p:cNvSpPr>
            <p:nvPr/>
          </p:nvSpPr>
          <p:spPr bwMode="auto">
            <a:xfrm>
              <a:off x="2640"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399" name="Oval 1610"/>
            <p:cNvSpPr>
              <a:spLocks noChangeArrowheads="1"/>
            </p:cNvSpPr>
            <p:nvPr/>
          </p:nvSpPr>
          <p:spPr bwMode="auto">
            <a:xfrm>
              <a:off x="2640"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0" name="Oval 1611"/>
            <p:cNvSpPr>
              <a:spLocks noChangeArrowheads="1"/>
            </p:cNvSpPr>
            <p:nvPr/>
          </p:nvSpPr>
          <p:spPr bwMode="auto">
            <a:xfrm>
              <a:off x="2640"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1" name="Oval 1612"/>
            <p:cNvSpPr>
              <a:spLocks noChangeArrowheads="1"/>
            </p:cNvSpPr>
            <p:nvPr/>
          </p:nvSpPr>
          <p:spPr bwMode="auto">
            <a:xfrm>
              <a:off x="2640"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2" name="Oval 1613"/>
            <p:cNvSpPr>
              <a:spLocks noChangeArrowheads="1"/>
            </p:cNvSpPr>
            <p:nvPr/>
          </p:nvSpPr>
          <p:spPr bwMode="auto">
            <a:xfrm>
              <a:off x="2640"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3" name="Oval 1614"/>
            <p:cNvSpPr>
              <a:spLocks noChangeArrowheads="1"/>
            </p:cNvSpPr>
            <p:nvPr/>
          </p:nvSpPr>
          <p:spPr bwMode="auto">
            <a:xfrm>
              <a:off x="2640"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4" name="Oval 1615"/>
            <p:cNvSpPr>
              <a:spLocks noChangeArrowheads="1"/>
            </p:cNvSpPr>
            <p:nvPr/>
          </p:nvSpPr>
          <p:spPr bwMode="auto">
            <a:xfrm>
              <a:off x="2640"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5" name="Oval 1616"/>
            <p:cNvSpPr>
              <a:spLocks noChangeArrowheads="1"/>
            </p:cNvSpPr>
            <p:nvPr/>
          </p:nvSpPr>
          <p:spPr bwMode="auto">
            <a:xfrm>
              <a:off x="2640"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6" name="Oval 1617"/>
            <p:cNvSpPr>
              <a:spLocks noChangeArrowheads="1"/>
            </p:cNvSpPr>
            <p:nvPr/>
          </p:nvSpPr>
          <p:spPr bwMode="auto">
            <a:xfrm>
              <a:off x="2544"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7" name="Oval 1618"/>
            <p:cNvSpPr>
              <a:spLocks noChangeArrowheads="1"/>
            </p:cNvSpPr>
            <p:nvPr/>
          </p:nvSpPr>
          <p:spPr bwMode="auto">
            <a:xfrm>
              <a:off x="2544"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8" name="Oval 1619"/>
            <p:cNvSpPr>
              <a:spLocks noChangeArrowheads="1"/>
            </p:cNvSpPr>
            <p:nvPr/>
          </p:nvSpPr>
          <p:spPr bwMode="auto">
            <a:xfrm>
              <a:off x="2544"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09" name="Oval 1620"/>
            <p:cNvSpPr>
              <a:spLocks noChangeArrowheads="1"/>
            </p:cNvSpPr>
            <p:nvPr/>
          </p:nvSpPr>
          <p:spPr bwMode="auto">
            <a:xfrm>
              <a:off x="2544"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0" name="Oval 1621"/>
            <p:cNvSpPr>
              <a:spLocks noChangeArrowheads="1"/>
            </p:cNvSpPr>
            <p:nvPr/>
          </p:nvSpPr>
          <p:spPr bwMode="auto">
            <a:xfrm>
              <a:off x="2544"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1" name="Oval 1622"/>
            <p:cNvSpPr>
              <a:spLocks noChangeArrowheads="1"/>
            </p:cNvSpPr>
            <p:nvPr/>
          </p:nvSpPr>
          <p:spPr bwMode="auto">
            <a:xfrm>
              <a:off x="2544"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2" name="Oval 1623"/>
            <p:cNvSpPr>
              <a:spLocks noChangeArrowheads="1"/>
            </p:cNvSpPr>
            <p:nvPr/>
          </p:nvSpPr>
          <p:spPr bwMode="auto">
            <a:xfrm>
              <a:off x="2544"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3" name="Oval 1624"/>
            <p:cNvSpPr>
              <a:spLocks noChangeArrowheads="1"/>
            </p:cNvSpPr>
            <p:nvPr/>
          </p:nvSpPr>
          <p:spPr bwMode="auto">
            <a:xfrm>
              <a:off x="2544"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4" name="Oval 1625"/>
            <p:cNvSpPr>
              <a:spLocks noChangeArrowheads="1"/>
            </p:cNvSpPr>
            <p:nvPr/>
          </p:nvSpPr>
          <p:spPr bwMode="auto">
            <a:xfrm>
              <a:off x="2544"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5" name="Oval 1626"/>
            <p:cNvSpPr>
              <a:spLocks noChangeArrowheads="1"/>
            </p:cNvSpPr>
            <p:nvPr/>
          </p:nvSpPr>
          <p:spPr bwMode="auto">
            <a:xfrm>
              <a:off x="2448"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6" name="Oval 1627"/>
            <p:cNvSpPr>
              <a:spLocks noChangeArrowheads="1"/>
            </p:cNvSpPr>
            <p:nvPr/>
          </p:nvSpPr>
          <p:spPr bwMode="auto">
            <a:xfrm>
              <a:off x="2448"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7" name="Oval 1628"/>
            <p:cNvSpPr>
              <a:spLocks noChangeArrowheads="1"/>
            </p:cNvSpPr>
            <p:nvPr/>
          </p:nvSpPr>
          <p:spPr bwMode="auto">
            <a:xfrm>
              <a:off x="2448"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8" name="Oval 1629"/>
            <p:cNvSpPr>
              <a:spLocks noChangeArrowheads="1"/>
            </p:cNvSpPr>
            <p:nvPr/>
          </p:nvSpPr>
          <p:spPr bwMode="auto">
            <a:xfrm>
              <a:off x="2448"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19" name="Oval 1630"/>
            <p:cNvSpPr>
              <a:spLocks noChangeArrowheads="1"/>
            </p:cNvSpPr>
            <p:nvPr/>
          </p:nvSpPr>
          <p:spPr bwMode="auto">
            <a:xfrm>
              <a:off x="2448"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0" name="Oval 1631"/>
            <p:cNvSpPr>
              <a:spLocks noChangeArrowheads="1"/>
            </p:cNvSpPr>
            <p:nvPr/>
          </p:nvSpPr>
          <p:spPr bwMode="auto">
            <a:xfrm>
              <a:off x="2448"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1" name="Oval 1632"/>
            <p:cNvSpPr>
              <a:spLocks noChangeArrowheads="1"/>
            </p:cNvSpPr>
            <p:nvPr/>
          </p:nvSpPr>
          <p:spPr bwMode="auto">
            <a:xfrm>
              <a:off x="2448"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2" name="Oval 1633"/>
            <p:cNvSpPr>
              <a:spLocks noChangeArrowheads="1"/>
            </p:cNvSpPr>
            <p:nvPr/>
          </p:nvSpPr>
          <p:spPr bwMode="auto">
            <a:xfrm>
              <a:off x="2448"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3" name="Oval 1634"/>
            <p:cNvSpPr>
              <a:spLocks noChangeArrowheads="1"/>
            </p:cNvSpPr>
            <p:nvPr/>
          </p:nvSpPr>
          <p:spPr bwMode="auto">
            <a:xfrm>
              <a:off x="2448"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4" name="Oval 1635"/>
            <p:cNvSpPr>
              <a:spLocks noChangeArrowheads="1"/>
            </p:cNvSpPr>
            <p:nvPr/>
          </p:nvSpPr>
          <p:spPr bwMode="auto">
            <a:xfrm>
              <a:off x="2352" y="196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5" name="Oval 1636"/>
            <p:cNvSpPr>
              <a:spLocks noChangeArrowheads="1"/>
            </p:cNvSpPr>
            <p:nvPr/>
          </p:nvSpPr>
          <p:spPr bwMode="auto">
            <a:xfrm>
              <a:off x="2352" y="206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6" name="Oval 1637"/>
            <p:cNvSpPr>
              <a:spLocks noChangeArrowheads="1"/>
            </p:cNvSpPr>
            <p:nvPr/>
          </p:nvSpPr>
          <p:spPr bwMode="auto">
            <a:xfrm>
              <a:off x="2352" y="216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7" name="Oval 1638"/>
            <p:cNvSpPr>
              <a:spLocks noChangeArrowheads="1"/>
            </p:cNvSpPr>
            <p:nvPr/>
          </p:nvSpPr>
          <p:spPr bwMode="auto">
            <a:xfrm>
              <a:off x="2352" y="225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8" name="Oval 1639"/>
            <p:cNvSpPr>
              <a:spLocks noChangeArrowheads="1"/>
            </p:cNvSpPr>
            <p:nvPr/>
          </p:nvSpPr>
          <p:spPr bwMode="auto">
            <a:xfrm>
              <a:off x="2352" y="2352"/>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29" name="Oval 1640"/>
            <p:cNvSpPr>
              <a:spLocks noChangeArrowheads="1"/>
            </p:cNvSpPr>
            <p:nvPr/>
          </p:nvSpPr>
          <p:spPr bwMode="auto">
            <a:xfrm>
              <a:off x="2352" y="2448"/>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0" name="Oval 1641"/>
            <p:cNvSpPr>
              <a:spLocks noChangeArrowheads="1"/>
            </p:cNvSpPr>
            <p:nvPr/>
          </p:nvSpPr>
          <p:spPr bwMode="auto">
            <a:xfrm>
              <a:off x="2352" y="2544"/>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1" name="Oval 1642"/>
            <p:cNvSpPr>
              <a:spLocks noChangeArrowheads="1"/>
            </p:cNvSpPr>
            <p:nvPr/>
          </p:nvSpPr>
          <p:spPr bwMode="auto">
            <a:xfrm>
              <a:off x="2352" y="2640"/>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sp>
          <p:nvSpPr>
            <p:cNvPr id="14432" name="Oval 1643"/>
            <p:cNvSpPr>
              <a:spLocks noChangeArrowheads="1"/>
            </p:cNvSpPr>
            <p:nvPr/>
          </p:nvSpPr>
          <p:spPr bwMode="auto">
            <a:xfrm>
              <a:off x="2352" y="2736"/>
              <a:ext cx="58" cy="58"/>
            </a:xfrm>
            <a:prstGeom prst="ellipse">
              <a:avLst/>
            </a:prstGeom>
            <a:solidFill>
              <a:schemeClr val="tx1"/>
            </a:solidFill>
            <a:ln w="9525">
              <a:solidFill>
                <a:srgbClr val="000000"/>
              </a:solidFill>
              <a:round/>
              <a:headEnd/>
              <a:tailEnd/>
            </a:ln>
          </p:spPr>
          <p:txBody>
            <a:bodyPr wrap="none" anchor="ct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endParaRPr lang="zh-CN" altLang="zh-CN"/>
            </a:p>
          </p:txBody>
        </p:sp>
      </p:grpSp>
      <p:sp>
        <p:nvSpPr>
          <p:cNvPr id="247405" name="Text Box 1645"/>
          <p:cNvSpPr txBox="1">
            <a:spLocks noChangeArrowheads="1"/>
          </p:cNvSpPr>
          <p:nvPr/>
        </p:nvSpPr>
        <p:spPr bwMode="auto">
          <a:xfrm>
            <a:off x="6678613" y="3641725"/>
            <a:ext cx="508000" cy="2444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800">
                <a:solidFill>
                  <a:schemeClr val="tx1"/>
                </a:solidFill>
                <a:latin typeface="Times" panose="02020603050405020304" pitchFamily="18" charset="0"/>
              </a:defRPr>
            </a:lvl1pPr>
            <a:lvl2pPr marL="742950" indent="-285750">
              <a:defRPr sz="2800">
                <a:solidFill>
                  <a:schemeClr val="tx1"/>
                </a:solidFill>
                <a:latin typeface="Times" panose="02020603050405020304" pitchFamily="18" charset="0"/>
              </a:defRPr>
            </a:lvl2pPr>
            <a:lvl3pPr marL="1143000" indent="-228600">
              <a:defRPr sz="2800">
                <a:solidFill>
                  <a:schemeClr val="tx1"/>
                </a:solidFill>
                <a:latin typeface="Times" panose="02020603050405020304" pitchFamily="18" charset="0"/>
              </a:defRPr>
            </a:lvl3pPr>
            <a:lvl4pPr marL="1600200" indent="-228600">
              <a:defRPr sz="2800">
                <a:solidFill>
                  <a:schemeClr val="tx1"/>
                </a:solidFill>
                <a:latin typeface="Times" panose="02020603050405020304" pitchFamily="18" charset="0"/>
              </a:defRPr>
            </a:lvl4pPr>
            <a:lvl5pPr marL="2057400" indent="-228600">
              <a:defRPr sz="2800">
                <a:solidFill>
                  <a:schemeClr val="tx1"/>
                </a:solidFill>
                <a:latin typeface="Times" panose="02020603050405020304" pitchFamily="18" charset="0"/>
              </a:defRPr>
            </a:lvl5pPr>
            <a:lvl6pPr marL="2514600" indent="-228600" eaLnBrk="0" fontAlgn="base" hangingPunct="0">
              <a:spcBef>
                <a:spcPct val="0"/>
              </a:spcBef>
              <a:spcAft>
                <a:spcPct val="0"/>
              </a:spcAft>
              <a:defRPr sz="2800">
                <a:solidFill>
                  <a:schemeClr val="tx1"/>
                </a:solidFill>
                <a:latin typeface="Times" panose="02020603050405020304" pitchFamily="18" charset="0"/>
              </a:defRPr>
            </a:lvl6pPr>
            <a:lvl7pPr marL="2971800" indent="-228600" eaLnBrk="0" fontAlgn="base" hangingPunct="0">
              <a:spcBef>
                <a:spcPct val="0"/>
              </a:spcBef>
              <a:spcAft>
                <a:spcPct val="0"/>
              </a:spcAft>
              <a:defRPr sz="2800">
                <a:solidFill>
                  <a:schemeClr val="tx1"/>
                </a:solidFill>
                <a:latin typeface="Times" panose="02020603050405020304" pitchFamily="18" charset="0"/>
              </a:defRPr>
            </a:lvl7pPr>
            <a:lvl8pPr marL="3429000" indent="-228600" eaLnBrk="0" fontAlgn="base" hangingPunct="0">
              <a:spcBef>
                <a:spcPct val="0"/>
              </a:spcBef>
              <a:spcAft>
                <a:spcPct val="0"/>
              </a:spcAft>
              <a:defRPr sz="2800">
                <a:solidFill>
                  <a:schemeClr val="tx1"/>
                </a:solidFill>
                <a:latin typeface="Times" panose="02020603050405020304" pitchFamily="18" charset="0"/>
              </a:defRPr>
            </a:lvl8pPr>
            <a:lvl9pPr marL="3886200" indent="-228600" eaLnBrk="0" fontAlgn="base" hangingPunct="0">
              <a:spcBef>
                <a:spcPct val="0"/>
              </a:spcBef>
              <a:spcAft>
                <a:spcPct val="0"/>
              </a:spcAft>
              <a:defRPr sz="2800">
                <a:solidFill>
                  <a:schemeClr val="tx1"/>
                </a:solidFill>
                <a:latin typeface="Times" panose="02020603050405020304" pitchFamily="18" charset="0"/>
              </a:defRPr>
            </a:lvl9pPr>
          </a:lstStyle>
          <a:p>
            <a:r>
              <a:rPr lang="en-US" altLang="zh-CN" sz="1000">
                <a:solidFill>
                  <a:srgbClr val="000000"/>
                </a:solidFill>
                <a:latin typeface="Verdana" panose="020B0604030504040204" pitchFamily="34" charset="0"/>
                <a:ea typeface="宋体" panose="02010600030101010101" pitchFamily="2" charset="-122"/>
              </a:rPr>
              <a:t>1 km</a:t>
            </a:r>
          </a:p>
        </p:txBody>
      </p:sp>
      <p:sp>
        <p:nvSpPr>
          <p:cNvPr id="247406" name="Line 1646"/>
          <p:cNvSpPr>
            <a:spLocks noChangeShapeType="1"/>
          </p:cNvSpPr>
          <p:nvPr/>
        </p:nvSpPr>
        <p:spPr bwMode="auto">
          <a:xfrm>
            <a:off x="6602413" y="3657599"/>
            <a:ext cx="0" cy="228600"/>
          </a:xfrm>
          <a:prstGeom prst="line">
            <a:avLst/>
          </a:prstGeom>
          <a:noFill/>
          <a:ln w="9525">
            <a:solidFill>
              <a:srgbClr val="000000"/>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 name="灯片编号占位符 4">
            <a:extLst>
              <a:ext uri="{FF2B5EF4-FFF2-40B4-BE49-F238E27FC236}">
                <a16:creationId xmlns:a16="http://schemas.microsoft.com/office/drawing/2014/main" id="{15DD6FE6-6B6F-4AC3-A236-4319285E3563}"/>
              </a:ext>
            </a:extLst>
          </p:cNvPr>
          <p:cNvSpPr>
            <a:spLocks noGrp="1"/>
          </p:cNvSpPr>
          <p:nvPr>
            <p:ph type="sldNum" sz="quarter" idx="12"/>
          </p:nvPr>
        </p:nvSpPr>
        <p:spPr/>
        <p:txBody>
          <a:bodyPr/>
          <a:lstStyle/>
          <a:p>
            <a:pPr>
              <a:defRPr/>
            </a:pPr>
            <a:fld id="{583DEA8B-54F5-4C01-8179-5128A4612E80}" type="slidenum">
              <a:rPr lang="zh-CN" altLang="en-US" smtClean="0"/>
              <a:pPr>
                <a:defRPr/>
              </a:pPr>
              <a:t>45</a:t>
            </a:fld>
            <a:endParaRPr lang="en-US" altLang="zh-CN"/>
          </a:p>
        </p:txBody>
      </p:sp>
    </p:spTree>
    <p:extLst>
      <p:ext uri="{BB962C8B-B14F-4D97-AF65-F5344CB8AC3E}">
        <p14:creationId xmlns:p14="http://schemas.microsoft.com/office/powerpoint/2010/main" val="184684744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247314"/>
                                        </p:tgtEl>
                                        <p:attrNameLst>
                                          <p:attrName>style.visibility</p:attrName>
                                        </p:attrNameLst>
                                      </p:cBhvr>
                                      <p:to>
                                        <p:strVal val="visible"/>
                                      </p:to>
                                    </p:set>
                                    <p:animEffect transition="in" filter="slide(fromLeft)">
                                      <p:cBhvr>
                                        <p:cTn id="11" dur="500"/>
                                        <p:tgtEl>
                                          <p:spTgt spid="247314"/>
                                        </p:tgtEl>
                                      </p:cBhvr>
                                    </p:animEffect>
                                  </p:childTnLst>
                                </p:cTn>
                              </p:par>
                              <p:par>
                                <p:cTn id="12" presetID="12" presetClass="entr" presetSubtype="8" fill="hold" nodeType="withEffect">
                                  <p:stCondLst>
                                    <p:cond delay="0"/>
                                  </p:stCondLst>
                                  <p:childTnLst>
                                    <p:set>
                                      <p:cBhvr>
                                        <p:cTn id="13" dur="1" fill="hold">
                                          <p:stCondLst>
                                            <p:cond delay="0"/>
                                          </p:stCondLst>
                                        </p:cTn>
                                        <p:tgtEl>
                                          <p:spTgt spid="247313"/>
                                        </p:tgtEl>
                                        <p:attrNameLst>
                                          <p:attrName>style.visibility</p:attrName>
                                        </p:attrNameLst>
                                      </p:cBhvr>
                                      <p:to>
                                        <p:strVal val="visible"/>
                                      </p:to>
                                    </p:set>
                                    <p:animEffect transition="in" filter="slide(fromLeft)">
                                      <p:cBhvr>
                                        <p:cTn id="14" dur="500"/>
                                        <p:tgtEl>
                                          <p:spTgt spid="247313"/>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1"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slide(fromTop)">
                                      <p:cBhvr>
                                        <p:cTn id="19" dur="500"/>
                                        <p:tgtEl>
                                          <p:spTgt spid="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8" fill="hold" nodeType="clickEffect">
                                  <p:stCondLst>
                                    <p:cond delay="0"/>
                                  </p:stCondLst>
                                  <p:childTnLst>
                                    <p:set>
                                      <p:cBhvr>
                                        <p:cTn id="23" dur="1" fill="hold">
                                          <p:stCondLst>
                                            <p:cond delay="0"/>
                                          </p:stCondLst>
                                        </p:cTn>
                                        <p:tgtEl>
                                          <p:spTgt spid="247316"/>
                                        </p:tgtEl>
                                        <p:attrNameLst>
                                          <p:attrName>style.visibility</p:attrName>
                                        </p:attrNameLst>
                                      </p:cBhvr>
                                      <p:to>
                                        <p:strVal val="visible"/>
                                      </p:to>
                                    </p:set>
                                    <p:animEffect transition="in" filter="slide(fromLeft)">
                                      <p:cBhvr>
                                        <p:cTn id="24" dur="500"/>
                                        <p:tgtEl>
                                          <p:spTgt spid="247316"/>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247315"/>
                                        </p:tgtEl>
                                        <p:attrNameLst>
                                          <p:attrName>style.visibility</p:attrName>
                                        </p:attrNameLst>
                                      </p:cBhvr>
                                      <p:to>
                                        <p:strVal val="visible"/>
                                      </p:to>
                                    </p:set>
                                    <p:animEffect transition="in" filter="slide(fromLeft)">
                                      <p:cBhvr>
                                        <p:cTn id="27" dur="500"/>
                                        <p:tgtEl>
                                          <p:spTgt spid="24731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12" presetClass="entr" presetSubtype="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slide(fromTop)">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2" presetClass="entr" presetSubtype="8" fill="hold" nodeType="clickEffect">
                                  <p:stCondLst>
                                    <p:cond delay="0"/>
                                  </p:stCondLst>
                                  <p:childTnLst>
                                    <p:set>
                                      <p:cBhvr>
                                        <p:cTn id="36" dur="1" fill="hold">
                                          <p:stCondLst>
                                            <p:cond delay="0"/>
                                          </p:stCondLst>
                                        </p:cTn>
                                        <p:tgtEl>
                                          <p:spTgt spid="247406"/>
                                        </p:tgtEl>
                                        <p:attrNameLst>
                                          <p:attrName>style.visibility</p:attrName>
                                        </p:attrNameLst>
                                      </p:cBhvr>
                                      <p:to>
                                        <p:strVal val="visible"/>
                                      </p:to>
                                    </p:set>
                                    <p:animEffect transition="in" filter="slide(fromLeft)">
                                      <p:cBhvr>
                                        <p:cTn id="37" dur="500"/>
                                        <p:tgtEl>
                                          <p:spTgt spid="247406"/>
                                        </p:tgtEl>
                                      </p:cBhvr>
                                    </p:animEffect>
                                  </p:childTnLst>
                                </p:cTn>
                              </p:par>
                              <p:par>
                                <p:cTn id="38" presetID="12" presetClass="entr" presetSubtype="8" fill="hold" grpId="0" nodeType="withEffect">
                                  <p:stCondLst>
                                    <p:cond delay="0"/>
                                  </p:stCondLst>
                                  <p:childTnLst>
                                    <p:set>
                                      <p:cBhvr>
                                        <p:cTn id="39" dur="1" fill="hold">
                                          <p:stCondLst>
                                            <p:cond delay="0"/>
                                          </p:stCondLst>
                                        </p:cTn>
                                        <p:tgtEl>
                                          <p:spTgt spid="247405"/>
                                        </p:tgtEl>
                                        <p:attrNameLst>
                                          <p:attrName>style.visibility</p:attrName>
                                        </p:attrNameLst>
                                      </p:cBhvr>
                                      <p:to>
                                        <p:strVal val="visible"/>
                                      </p:to>
                                    </p:set>
                                    <p:animEffect transition="in" filter="slide(fromLeft)">
                                      <p:cBhvr>
                                        <p:cTn id="40" dur="500"/>
                                        <p:tgtEl>
                                          <p:spTgt spid="247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314" grpId="0" animBg="1"/>
      <p:bldP spid="247315" grpId="0" animBg="1"/>
      <p:bldP spid="24740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2208214" y="188913"/>
            <a:ext cx="8459787" cy="830262"/>
          </a:xfrm>
          <a:prstGeom prst="rect">
            <a:avLst/>
          </a:prstGeom>
        </p:spPr>
        <p:txBody>
          <a:bodyPr/>
          <a:lstStyle/>
          <a:p>
            <a:pPr algn="l" latinLnBrk="1">
              <a:defRPr/>
            </a:pPr>
            <a:endParaRPr lang="zh-CN" altLang="en-US" sz="2800" b="1" dirty="0">
              <a:solidFill>
                <a:srgbClr val="FF0000"/>
              </a:solidFill>
              <a:effectLst>
                <a:outerShdw blurRad="38100" dist="38100" dir="2700000" algn="tl">
                  <a:srgbClr val="C0C0C0"/>
                </a:outerShdw>
              </a:effectLst>
              <a:latin typeface="黑体" pitchFamily="49" charset="-122"/>
              <a:ea typeface="黑体" pitchFamily="49" charset="-122"/>
            </a:endParaRPr>
          </a:p>
        </p:txBody>
      </p:sp>
      <p:sp>
        <p:nvSpPr>
          <p:cNvPr id="17" name="圆角矩形 16"/>
          <p:cNvSpPr/>
          <p:nvPr/>
        </p:nvSpPr>
        <p:spPr bwMode="auto">
          <a:xfrm>
            <a:off x="1919289" y="1665288"/>
            <a:ext cx="2897187" cy="1123950"/>
          </a:xfrm>
          <a:prstGeom prst="roundRect">
            <a:avLst/>
          </a:prstGeom>
          <a:solidFill>
            <a:srgbClr val="00800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algn="just" latinLnBrk="1">
              <a:defRPr/>
            </a:pPr>
            <a:r>
              <a:rPr lang="zh-CN" altLang="en-US" sz="2200" b="1" dirty="0">
                <a:solidFill>
                  <a:schemeClr val="bg1"/>
                </a:solidFill>
                <a:latin typeface="微软雅黑" pitchFamily="34" charset="-122"/>
                <a:ea typeface="微软雅黑" pitchFamily="34" charset="-122"/>
              </a:rPr>
              <a:t>美国、欧洲、日本等将高性能计算提升至国家战略统筹规划</a:t>
            </a:r>
          </a:p>
        </p:txBody>
      </p:sp>
      <p:sp>
        <p:nvSpPr>
          <p:cNvPr id="18" name="圆角矩形 17"/>
          <p:cNvSpPr/>
          <p:nvPr/>
        </p:nvSpPr>
        <p:spPr bwMode="auto">
          <a:xfrm>
            <a:off x="5124451" y="1657350"/>
            <a:ext cx="5292725" cy="1123950"/>
          </a:xfrm>
          <a:prstGeom prst="roundRect">
            <a:avLst/>
          </a:prstGeom>
          <a:solidFill>
            <a:srgbClr val="00800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algn="just" latinLnBrk="1">
              <a:defRPr/>
            </a:pPr>
            <a:r>
              <a:rPr lang="zh-CN" altLang="en-US" sz="2200" b="1" dirty="0">
                <a:solidFill>
                  <a:schemeClr val="bg1"/>
                </a:solidFill>
                <a:latin typeface="微软雅黑" pitchFamily="34" charset="-122"/>
                <a:ea typeface="微软雅黑" pitchFamily="34" charset="-122"/>
              </a:rPr>
              <a:t>国际计划：加速战略计算创新</a:t>
            </a:r>
            <a:r>
              <a:rPr lang="en-US" altLang="zh-CN" sz="2200" b="1" dirty="0">
                <a:solidFill>
                  <a:schemeClr val="bg1"/>
                </a:solidFill>
                <a:latin typeface="+mj-lt"/>
                <a:ea typeface="微软雅黑" pitchFamily="34" charset="-122"/>
              </a:rPr>
              <a:t>ASCI</a:t>
            </a:r>
            <a:r>
              <a:rPr lang="zh-CN" altLang="en-US" sz="2200" b="1" dirty="0">
                <a:solidFill>
                  <a:schemeClr val="bg1"/>
                </a:solidFill>
                <a:latin typeface="微软雅黑" pitchFamily="34" charset="-122"/>
                <a:ea typeface="微软雅黑" pitchFamily="34" charset="-122"/>
              </a:rPr>
              <a:t>计划、先进模拟计算</a:t>
            </a:r>
            <a:r>
              <a:rPr lang="en-US" altLang="zh-CN" sz="2200" b="1" dirty="0">
                <a:solidFill>
                  <a:schemeClr val="bg1"/>
                </a:solidFill>
                <a:latin typeface="+mj-lt"/>
                <a:ea typeface="微软雅黑" pitchFamily="34" charset="-122"/>
              </a:rPr>
              <a:t>ASC</a:t>
            </a:r>
            <a:r>
              <a:rPr lang="zh-CN" altLang="en-US" sz="2200" b="1" dirty="0">
                <a:solidFill>
                  <a:schemeClr val="bg1"/>
                </a:solidFill>
                <a:latin typeface="微软雅黑" pitchFamily="34" charset="-122"/>
                <a:ea typeface="微软雅黑" pitchFamily="34" charset="-122"/>
              </a:rPr>
              <a:t>计划、先进计算促进科学发展计划</a:t>
            </a:r>
            <a:r>
              <a:rPr lang="en-US" altLang="zh-CN" sz="2200" b="1" dirty="0" err="1">
                <a:solidFill>
                  <a:schemeClr val="bg1"/>
                </a:solidFill>
                <a:latin typeface="+mj-lt"/>
                <a:ea typeface="微软雅黑" pitchFamily="34" charset="-122"/>
              </a:rPr>
              <a:t>SciDAC</a:t>
            </a:r>
            <a:r>
              <a:rPr lang="zh-CN" altLang="en-US" sz="2200" b="1" dirty="0">
                <a:solidFill>
                  <a:schemeClr val="bg1"/>
                </a:solidFill>
                <a:latin typeface="微软雅黑" pitchFamily="34" charset="-122"/>
                <a:ea typeface="微软雅黑" pitchFamily="34" charset="-122"/>
              </a:rPr>
              <a:t>计划等</a:t>
            </a:r>
          </a:p>
        </p:txBody>
      </p:sp>
      <p:sp>
        <p:nvSpPr>
          <p:cNvPr id="38917" name="下箭头 18"/>
          <p:cNvSpPr>
            <a:spLocks noChangeArrowheads="1"/>
          </p:cNvSpPr>
          <p:nvPr/>
        </p:nvSpPr>
        <p:spPr bwMode="auto">
          <a:xfrm flipV="1">
            <a:off x="2854325" y="2855793"/>
            <a:ext cx="685800" cy="490776"/>
          </a:xfrm>
          <a:prstGeom prst="downArrow">
            <a:avLst>
              <a:gd name="adj1" fmla="val 50000"/>
              <a:gd name="adj2" fmla="val 50000"/>
            </a:avLst>
          </a:prstGeom>
          <a:solidFill>
            <a:srgbClr val="0000FF"/>
          </a:solidFill>
          <a:ln w="25400" algn="ctr">
            <a:solidFill>
              <a:schemeClr val="accent2"/>
            </a:solidFill>
            <a:miter lim="800000"/>
            <a:headEnd/>
            <a:tailEnd/>
          </a:ln>
        </p:spPr>
        <p:txBody>
          <a:bodyPr rot="10800000" lIns="0" tIns="0" rIns="0" bIns="0"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latinLnBrk="1" hangingPunct="1"/>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22" name="圆角矩形 21"/>
          <p:cNvSpPr/>
          <p:nvPr/>
        </p:nvSpPr>
        <p:spPr bwMode="auto">
          <a:xfrm>
            <a:off x="1919289" y="3416301"/>
            <a:ext cx="8497887" cy="544513"/>
          </a:xfrm>
          <a:prstGeom prst="roundRect">
            <a:avLst/>
          </a:prstGeom>
          <a:solidFill>
            <a:srgbClr val="00800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r>
              <a:rPr lang="zh-CN" altLang="en-US" sz="3200" b="1" dirty="0">
                <a:solidFill>
                  <a:srgbClr val="FFFF00"/>
                </a:solidFill>
                <a:latin typeface="微软雅黑" pitchFamily="34" charset="-122"/>
                <a:ea typeface="微软雅黑" pitchFamily="34" charset="-122"/>
              </a:rPr>
              <a:t>高性能计算是国家科技实力的重要标志之一</a:t>
            </a:r>
          </a:p>
        </p:txBody>
      </p:sp>
      <p:sp>
        <p:nvSpPr>
          <p:cNvPr id="11" name="圆角矩形 10"/>
          <p:cNvSpPr/>
          <p:nvPr/>
        </p:nvSpPr>
        <p:spPr bwMode="auto">
          <a:xfrm>
            <a:off x="1917700" y="4581526"/>
            <a:ext cx="8534400" cy="696913"/>
          </a:xfrm>
          <a:prstGeom prst="roundRect">
            <a:avLst>
              <a:gd name="adj" fmla="val 5789"/>
            </a:avLst>
          </a:prstGeom>
          <a:solidFill>
            <a:srgbClr val="008000"/>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72000" tIns="0" rIns="72000" bIns="0" anchor="ctr">
            <a:spAutoFit/>
          </a:bodyPr>
          <a:lstStyle/>
          <a:p>
            <a:pPr marL="0" lvl="1" algn="just">
              <a:defRPr/>
            </a:pPr>
            <a:r>
              <a:rPr lang="en-US" altLang="zh-CN" sz="2200" b="1" dirty="0">
                <a:solidFill>
                  <a:schemeClr val="bg1"/>
                </a:solidFill>
                <a:latin typeface="微软雅黑" pitchFamily="34" charset="-122"/>
                <a:ea typeface="微软雅黑" pitchFamily="34" charset="-122"/>
              </a:rPr>
              <a:t>《</a:t>
            </a:r>
            <a:r>
              <a:rPr lang="zh-CN" altLang="en-US" sz="2200" b="1" dirty="0">
                <a:solidFill>
                  <a:schemeClr val="bg1"/>
                </a:solidFill>
                <a:latin typeface="微软雅黑" pitchFamily="34" charset="-122"/>
                <a:ea typeface="微软雅黑" pitchFamily="34" charset="-122"/>
              </a:rPr>
              <a:t>国家中长期科技发展规划纲要</a:t>
            </a:r>
            <a:r>
              <a:rPr lang="en-US" altLang="zh-CN" sz="2200" b="1" dirty="0">
                <a:solidFill>
                  <a:schemeClr val="bg1"/>
                </a:solidFill>
                <a:latin typeface="微软雅黑" pitchFamily="34" charset="-122"/>
                <a:ea typeface="微软雅黑" pitchFamily="34" charset="-122"/>
              </a:rPr>
              <a:t>》</a:t>
            </a:r>
            <a:r>
              <a:rPr lang="zh-CN" altLang="en-US" sz="2200" b="1" dirty="0">
                <a:solidFill>
                  <a:schemeClr val="bg1"/>
                </a:solidFill>
                <a:latin typeface="微软雅黑" pitchFamily="34" charset="-122"/>
                <a:ea typeface="微软雅黑" pitchFamily="34" charset="-122"/>
              </a:rPr>
              <a:t>指出发展高性能计算对提高我国尖端科技领域的核心支撑能力具有重要战略意义</a:t>
            </a:r>
          </a:p>
        </p:txBody>
      </p:sp>
      <p:sp>
        <p:nvSpPr>
          <p:cNvPr id="20" name="下箭头 19"/>
          <p:cNvSpPr/>
          <p:nvPr/>
        </p:nvSpPr>
        <p:spPr bwMode="auto">
          <a:xfrm>
            <a:off x="5556250" y="4016256"/>
            <a:ext cx="755650" cy="490776"/>
          </a:xfrm>
          <a:prstGeom prst="downArrow">
            <a:avLst/>
          </a:prstGeom>
          <a:solidFill>
            <a:srgbClr val="0000FF"/>
          </a:solidFill>
          <a:ln>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38921" name="下箭头 18"/>
          <p:cNvSpPr>
            <a:spLocks noChangeArrowheads="1"/>
          </p:cNvSpPr>
          <p:nvPr/>
        </p:nvSpPr>
        <p:spPr bwMode="auto">
          <a:xfrm flipV="1">
            <a:off x="7246939" y="2855793"/>
            <a:ext cx="720725" cy="490776"/>
          </a:xfrm>
          <a:prstGeom prst="downArrow">
            <a:avLst>
              <a:gd name="adj1" fmla="val 50000"/>
              <a:gd name="adj2" fmla="val 50000"/>
            </a:avLst>
          </a:prstGeom>
          <a:solidFill>
            <a:srgbClr val="0000FF"/>
          </a:solidFill>
          <a:ln w="25400" algn="ctr">
            <a:solidFill>
              <a:schemeClr val="accent2"/>
            </a:solidFill>
            <a:miter lim="800000"/>
            <a:headEnd/>
            <a:tailEnd/>
          </a:ln>
        </p:spPr>
        <p:txBody>
          <a:bodyPr rot="10800000" lIns="0" tIns="0" rIns="0" bIns="0" anchor="ctr">
            <a:spAutoFit/>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latinLnBrk="1" hangingPunct="1"/>
            <a:endParaRPr lang="zh-CN" altLang="en-US" sz="2400" b="1">
              <a:solidFill>
                <a:srgbClr val="FF0000"/>
              </a:solidFill>
              <a:latin typeface="微软雅黑" panose="020B0503020204020204" pitchFamily="34" charset="-122"/>
              <a:ea typeface="微软雅黑" panose="020B0503020204020204" pitchFamily="34" charset="-122"/>
            </a:endParaRPr>
          </a:p>
        </p:txBody>
      </p:sp>
      <p:sp>
        <p:nvSpPr>
          <p:cNvPr id="4" name="标题 3"/>
          <p:cNvSpPr>
            <a:spLocks noGrp="1"/>
          </p:cNvSpPr>
          <p:nvPr>
            <p:ph type="title"/>
          </p:nvPr>
        </p:nvSpPr>
        <p:spPr/>
        <p:txBody>
          <a:bodyPr>
            <a:normAutofit fontScale="90000"/>
          </a:bodyPr>
          <a:lstStyle/>
          <a:p>
            <a:r>
              <a:rPr lang="zh-CN" altLang="en-US" sz="4400" b="1" dirty="0">
                <a:solidFill>
                  <a:srgbClr val="003366"/>
                </a:solidFill>
                <a:effectLst>
                  <a:outerShdw blurRad="38100" dist="38100" dir="2700000" algn="tl">
                    <a:srgbClr val="C0C0C0"/>
                  </a:outerShdw>
                </a:effectLst>
                <a:latin typeface="黑体" pitchFamily="49" charset="-122"/>
                <a:ea typeface="黑体" pitchFamily="49" charset="-122"/>
              </a:rPr>
              <a:t>国家需求</a:t>
            </a:r>
            <a:r>
              <a:rPr lang="en-US" altLang="zh-CN" sz="4400" b="1" dirty="0">
                <a:solidFill>
                  <a:srgbClr val="003366"/>
                </a:solidFill>
                <a:effectLst>
                  <a:outerShdw blurRad="38100" dist="38100" dir="2700000" algn="tl">
                    <a:srgbClr val="C0C0C0"/>
                  </a:outerShdw>
                </a:effectLst>
                <a:latin typeface="黑体" pitchFamily="49" charset="-122"/>
                <a:ea typeface="黑体" pitchFamily="49" charset="-122"/>
              </a:rPr>
              <a:t>-</a:t>
            </a:r>
            <a: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t>高性能计算地位</a:t>
            </a:r>
            <a:br>
              <a:rPr lang="zh-CN" altLang="en-US" b="1" dirty="0">
                <a:solidFill>
                  <a:srgbClr val="FF0000"/>
                </a:solidFill>
                <a:effectLst>
                  <a:outerShdw blurRad="38100" dist="38100" dir="2700000" algn="tl">
                    <a:srgbClr val="C0C0C0"/>
                  </a:outerShdw>
                </a:effectLst>
                <a:latin typeface="黑体" pitchFamily="49" charset="-122"/>
                <a:ea typeface="黑体" pitchFamily="49" charset="-122"/>
              </a:rPr>
            </a:br>
            <a:endParaRPr lang="zh-CN" altLang="en-US" dirty="0"/>
          </a:p>
        </p:txBody>
      </p:sp>
      <p:sp>
        <p:nvSpPr>
          <p:cNvPr id="5" name="内容占位符 4"/>
          <p:cNvSpPr>
            <a:spLocks noGrp="1"/>
          </p:cNvSpPr>
          <p:nvPr>
            <p:ph sz="quarter" idx="1"/>
          </p:nvPr>
        </p:nvSpPr>
        <p:spPr/>
        <p:txBody>
          <a:bodyPr/>
          <a:lstStyle/>
          <a:p>
            <a:endParaRPr lang="zh-CN" altLang="en-US"/>
          </a:p>
        </p:txBody>
      </p:sp>
      <p:sp>
        <p:nvSpPr>
          <p:cNvPr id="3" name="灯片编号占位符 2">
            <a:extLst>
              <a:ext uri="{FF2B5EF4-FFF2-40B4-BE49-F238E27FC236}">
                <a16:creationId xmlns:a16="http://schemas.microsoft.com/office/drawing/2014/main" id="{ACFAA1A8-9A7C-44E7-A1B0-9D57047061A9}"/>
              </a:ext>
            </a:extLst>
          </p:cNvPr>
          <p:cNvSpPr>
            <a:spLocks noGrp="1"/>
          </p:cNvSpPr>
          <p:nvPr>
            <p:ph type="sldNum" sz="quarter" idx="12"/>
          </p:nvPr>
        </p:nvSpPr>
        <p:spPr/>
        <p:txBody>
          <a:bodyPr/>
          <a:lstStyle/>
          <a:p>
            <a:pPr>
              <a:defRPr/>
            </a:pPr>
            <a:fld id="{6A351363-8622-4F94-AF08-C4D4F2EA033E}" type="slidenum">
              <a:rPr lang="zh-CN" altLang="en-US" smtClean="0"/>
              <a:pPr>
                <a:defRPr/>
              </a:pPr>
              <a:t>46</a:t>
            </a:fld>
            <a:endParaRPr lang="en-US" altLang="zh-CN"/>
          </a:p>
        </p:txBody>
      </p:sp>
    </p:spTree>
    <p:extLst>
      <p:ext uri="{BB962C8B-B14F-4D97-AF65-F5344CB8AC3E}">
        <p14:creationId xmlns:p14="http://schemas.microsoft.com/office/powerpoint/2010/main" val="117490705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normAutofit/>
          </a:bodyPr>
          <a:lstStyle/>
          <a:p>
            <a:r>
              <a:rPr lang="zh-CN" altLang="en-US" dirty="0"/>
              <a:t>我国超级计算机技术水平开始处于世界前列</a:t>
            </a:r>
          </a:p>
        </p:txBody>
      </p:sp>
      <p:grpSp>
        <p:nvGrpSpPr>
          <p:cNvPr id="12" name="组合 11"/>
          <p:cNvGrpSpPr/>
          <p:nvPr/>
        </p:nvGrpSpPr>
        <p:grpSpPr>
          <a:xfrm>
            <a:off x="1465514" y="1241943"/>
            <a:ext cx="9202487" cy="5067188"/>
            <a:chOff x="76200" y="1292941"/>
            <a:chExt cx="9202487" cy="5067188"/>
          </a:xfrm>
        </p:grpSpPr>
        <p:pic>
          <p:nvPicPr>
            <p:cNvPr id="9" name="图片 8"/>
            <p:cNvPicPr>
              <a:picLocks noChangeAspect="1"/>
            </p:cNvPicPr>
            <p:nvPr/>
          </p:nvPicPr>
          <p:blipFill>
            <a:blip r:embed="rId2"/>
            <a:stretch>
              <a:fillRect/>
            </a:stretch>
          </p:blipFill>
          <p:spPr>
            <a:xfrm>
              <a:off x="76200" y="1343591"/>
              <a:ext cx="9202487" cy="5016538"/>
            </a:xfrm>
            <a:prstGeom prst="rect">
              <a:avLst/>
            </a:prstGeom>
          </p:spPr>
        </p:pic>
        <p:sp>
          <p:nvSpPr>
            <p:cNvPr id="11" name="文本框 10"/>
            <p:cNvSpPr txBox="1"/>
            <p:nvPr/>
          </p:nvSpPr>
          <p:spPr>
            <a:xfrm>
              <a:off x="3545516" y="1292941"/>
              <a:ext cx="986167" cy="523220"/>
            </a:xfrm>
            <a:prstGeom prst="rect">
              <a:avLst/>
            </a:prstGeom>
            <a:noFill/>
          </p:spPr>
          <p:txBody>
            <a:bodyPr wrap="none" rtlCol="0">
              <a:spAutoFit/>
            </a:bodyPr>
            <a:lstStyle/>
            <a:p>
              <a:r>
                <a:rPr lang="en-US" altLang="zh-CN" sz="2800" dirty="0">
                  <a:solidFill>
                    <a:srgbClr val="C00000"/>
                  </a:solidFill>
                </a:rPr>
                <a:t>2014</a:t>
              </a:r>
              <a:endParaRPr lang="zh-CN" altLang="en-US" sz="2800" dirty="0">
                <a:solidFill>
                  <a:srgbClr val="C00000"/>
                </a:solidFill>
              </a:endParaRPr>
            </a:p>
          </p:txBody>
        </p:sp>
      </p:grpSp>
      <p:grpSp>
        <p:nvGrpSpPr>
          <p:cNvPr id="14" name="组合 13"/>
          <p:cNvGrpSpPr/>
          <p:nvPr/>
        </p:nvGrpSpPr>
        <p:grpSpPr>
          <a:xfrm>
            <a:off x="1447800" y="1"/>
            <a:ext cx="8886726" cy="5000325"/>
            <a:chOff x="76200" y="1292941"/>
            <a:chExt cx="9115326" cy="5307932"/>
          </a:xfrm>
        </p:grpSpPr>
        <p:pic>
          <p:nvPicPr>
            <p:cNvPr id="8" name="图片 7"/>
            <p:cNvPicPr>
              <a:picLocks noChangeAspect="1"/>
            </p:cNvPicPr>
            <p:nvPr/>
          </p:nvPicPr>
          <p:blipFill>
            <a:blip r:embed="rId3"/>
            <a:stretch>
              <a:fillRect/>
            </a:stretch>
          </p:blipFill>
          <p:spPr>
            <a:xfrm>
              <a:off x="76200" y="1319980"/>
              <a:ext cx="9115326" cy="5280893"/>
            </a:xfrm>
            <a:prstGeom prst="rect">
              <a:avLst/>
            </a:prstGeom>
          </p:spPr>
        </p:pic>
        <p:sp>
          <p:nvSpPr>
            <p:cNvPr id="13" name="文本框 12"/>
            <p:cNvSpPr txBox="1"/>
            <p:nvPr/>
          </p:nvSpPr>
          <p:spPr>
            <a:xfrm>
              <a:off x="3949716" y="1292941"/>
              <a:ext cx="1011536" cy="555407"/>
            </a:xfrm>
            <a:prstGeom prst="rect">
              <a:avLst/>
            </a:prstGeom>
            <a:noFill/>
          </p:spPr>
          <p:txBody>
            <a:bodyPr wrap="none" rtlCol="0">
              <a:spAutoFit/>
            </a:bodyPr>
            <a:lstStyle/>
            <a:p>
              <a:r>
                <a:rPr lang="en-US" altLang="zh-CN" sz="2800" dirty="0">
                  <a:solidFill>
                    <a:srgbClr val="C00000"/>
                  </a:solidFill>
                </a:rPr>
                <a:t>2017</a:t>
              </a:r>
              <a:endParaRPr lang="zh-CN" altLang="en-US" sz="2800" dirty="0">
                <a:solidFill>
                  <a:srgbClr val="C00000"/>
                </a:solidFill>
              </a:endParaRPr>
            </a:p>
          </p:txBody>
        </p:sp>
      </p:grpSp>
      <p:pic>
        <p:nvPicPr>
          <p:cNvPr id="6" name="图片 5"/>
          <p:cNvPicPr>
            <a:picLocks noChangeAspect="1"/>
          </p:cNvPicPr>
          <p:nvPr/>
        </p:nvPicPr>
        <p:blipFill>
          <a:blip r:embed="rId4"/>
          <a:stretch>
            <a:fillRect/>
          </a:stretch>
        </p:blipFill>
        <p:spPr>
          <a:xfrm>
            <a:off x="1653624" y="1968366"/>
            <a:ext cx="9003890" cy="4889635"/>
          </a:xfrm>
          <a:prstGeom prst="rect">
            <a:avLst/>
          </a:prstGeom>
        </p:spPr>
      </p:pic>
      <p:pic>
        <p:nvPicPr>
          <p:cNvPr id="3" name="图片 2"/>
          <p:cNvPicPr>
            <a:picLocks noChangeAspect="1"/>
          </p:cNvPicPr>
          <p:nvPr/>
        </p:nvPicPr>
        <p:blipFill>
          <a:blip r:embed="rId5"/>
          <a:stretch>
            <a:fillRect/>
          </a:stretch>
        </p:blipFill>
        <p:spPr>
          <a:xfrm>
            <a:off x="2540629" y="838201"/>
            <a:ext cx="7982008" cy="5796005"/>
          </a:xfrm>
          <a:prstGeom prst="rect">
            <a:avLst/>
          </a:prstGeom>
        </p:spPr>
      </p:pic>
      <p:sp>
        <p:nvSpPr>
          <p:cNvPr id="4" name="文本框 3"/>
          <p:cNvSpPr txBox="1"/>
          <p:nvPr/>
        </p:nvSpPr>
        <p:spPr>
          <a:xfrm>
            <a:off x="5417381" y="859876"/>
            <a:ext cx="1298753" cy="461665"/>
          </a:xfrm>
          <a:prstGeom prst="rect">
            <a:avLst/>
          </a:prstGeom>
          <a:noFill/>
        </p:spPr>
        <p:txBody>
          <a:bodyPr wrap="none" rtlCol="0">
            <a:spAutoFit/>
          </a:bodyPr>
          <a:lstStyle/>
          <a:p>
            <a:r>
              <a:rPr lang="en-US" altLang="zh-CN" sz="2400" dirty="0">
                <a:solidFill>
                  <a:srgbClr val="FF0000"/>
                </a:solidFill>
              </a:rPr>
              <a:t>2020.06</a:t>
            </a:r>
            <a:endParaRPr lang="zh-CN" altLang="en-US" sz="2400" dirty="0">
              <a:solidFill>
                <a:srgbClr val="FF0000"/>
              </a:solidFill>
            </a:endParaRPr>
          </a:p>
        </p:txBody>
      </p:sp>
      <p:sp>
        <p:nvSpPr>
          <p:cNvPr id="5" name="灯片编号占位符 4">
            <a:extLst>
              <a:ext uri="{FF2B5EF4-FFF2-40B4-BE49-F238E27FC236}">
                <a16:creationId xmlns:a16="http://schemas.microsoft.com/office/drawing/2014/main" id="{9EC076D0-F5E0-4A9A-BC40-1AA11C5637BA}"/>
              </a:ext>
            </a:extLst>
          </p:cNvPr>
          <p:cNvSpPr>
            <a:spLocks noGrp="1"/>
          </p:cNvSpPr>
          <p:nvPr>
            <p:ph type="sldNum" sz="quarter" idx="12"/>
          </p:nvPr>
        </p:nvSpPr>
        <p:spPr/>
        <p:txBody>
          <a:bodyPr/>
          <a:lstStyle/>
          <a:p>
            <a:pPr>
              <a:defRPr/>
            </a:pPr>
            <a:fld id="{583DEA8B-54F5-4C01-8179-5128A4612E80}" type="slidenum">
              <a:rPr lang="zh-CN" altLang="en-US" smtClean="0"/>
              <a:pPr>
                <a:defRPr/>
              </a:pPr>
              <a:t>47</a:t>
            </a:fld>
            <a:endParaRPr lang="en-US" altLang="zh-CN"/>
          </a:p>
        </p:txBody>
      </p:sp>
      <p:pic>
        <p:nvPicPr>
          <p:cNvPr id="10" name="图片 9">
            <a:extLst>
              <a:ext uri="{FF2B5EF4-FFF2-40B4-BE49-F238E27FC236}">
                <a16:creationId xmlns:a16="http://schemas.microsoft.com/office/drawing/2014/main" id="{2CAFF599-4789-4F95-8663-B15F3C42A58B}"/>
              </a:ext>
            </a:extLst>
          </p:cNvPr>
          <p:cNvPicPr>
            <a:picLocks noChangeAspect="1"/>
          </p:cNvPicPr>
          <p:nvPr/>
        </p:nvPicPr>
        <p:blipFill>
          <a:blip r:embed="rId6"/>
          <a:stretch>
            <a:fillRect/>
          </a:stretch>
        </p:blipFill>
        <p:spPr>
          <a:xfrm>
            <a:off x="567822" y="33307"/>
            <a:ext cx="11624178" cy="6858000"/>
          </a:xfrm>
          <a:prstGeom prst="rect">
            <a:avLst/>
          </a:prstGeom>
        </p:spPr>
      </p:pic>
      <p:sp>
        <p:nvSpPr>
          <p:cNvPr id="15" name="文本框 14">
            <a:extLst>
              <a:ext uri="{FF2B5EF4-FFF2-40B4-BE49-F238E27FC236}">
                <a16:creationId xmlns:a16="http://schemas.microsoft.com/office/drawing/2014/main" id="{716AC684-1FBE-4599-B667-B0EEC1DAAFD3}"/>
              </a:ext>
            </a:extLst>
          </p:cNvPr>
          <p:cNvSpPr txBox="1"/>
          <p:nvPr/>
        </p:nvSpPr>
        <p:spPr>
          <a:xfrm>
            <a:off x="7055993" y="1746888"/>
            <a:ext cx="2143537" cy="584775"/>
          </a:xfrm>
          <a:prstGeom prst="rect">
            <a:avLst/>
          </a:prstGeom>
          <a:noFill/>
        </p:spPr>
        <p:txBody>
          <a:bodyPr wrap="none" rtlCol="0">
            <a:spAutoFit/>
          </a:bodyPr>
          <a:lstStyle/>
          <a:p>
            <a:r>
              <a:rPr lang="en-US" altLang="zh-CN" sz="3200" dirty="0">
                <a:solidFill>
                  <a:srgbClr val="FF0000"/>
                </a:solidFill>
              </a:rPr>
              <a:t>2022</a:t>
            </a:r>
            <a:r>
              <a:rPr lang="zh-CN" altLang="en-US" sz="3200" dirty="0">
                <a:solidFill>
                  <a:srgbClr val="FF0000"/>
                </a:solidFill>
              </a:rPr>
              <a:t>年</a:t>
            </a:r>
            <a:r>
              <a:rPr lang="en-US" altLang="zh-CN" sz="3200" dirty="0">
                <a:solidFill>
                  <a:srgbClr val="FF0000"/>
                </a:solidFill>
              </a:rPr>
              <a:t>6</a:t>
            </a:r>
            <a:r>
              <a:rPr lang="zh-CN" altLang="en-US" sz="3200" dirty="0">
                <a:solidFill>
                  <a:srgbClr val="FF0000"/>
                </a:solidFill>
              </a:rPr>
              <a:t>月</a:t>
            </a:r>
          </a:p>
        </p:txBody>
      </p:sp>
    </p:spTree>
    <p:extLst>
      <p:ext uri="{BB962C8B-B14F-4D97-AF65-F5344CB8AC3E}">
        <p14:creationId xmlns:p14="http://schemas.microsoft.com/office/powerpoint/2010/main" val="6053689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533525" y="76201"/>
            <a:ext cx="9037504" cy="4934953"/>
          </a:xfrm>
          <a:prstGeom prst="rect">
            <a:avLst/>
          </a:prstGeom>
        </p:spPr>
      </p:pic>
      <p:sp>
        <p:nvSpPr>
          <p:cNvPr id="8" name="Rectangle 7"/>
          <p:cNvSpPr/>
          <p:nvPr/>
        </p:nvSpPr>
        <p:spPr>
          <a:xfrm>
            <a:off x="1533525" y="5011153"/>
            <a:ext cx="8991600" cy="1188720"/>
          </a:xfrm>
          <a:prstGeom prst="rect">
            <a:avLst/>
          </a:prstGeom>
          <a:solidFill>
            <a:schemeClr val="accent6">
              <a:lumMod val="60000"/>
              <a:lumOff val="40000"/>
            </a:schemeClr>
          </a:solidFill>
        </p:spPr>
        <p:txBody>
          <a:bodyPr wrap="square" numCol="3">
            <a:spAutoFit/>
          </a:bodyPr>
          <a:lstStyle/>
          <a:p>
            <a:r>
              <a:rPr lang="en-US" b="1" dirty="0">
                <a:solidFill>
                  <a:schemeClr val="tx1"/>
                </a:solidFill>
              </a:rPr>
              <a:t>Peak:      </a:t>
            </a:r>
            <a:r>
              <a:rPr lang="en-US" dirty="0">
                <a:solidFill>
                  <a:schemeClr val="tx1"/>
                </a:solidFill>
              </a:rPr>
              <a:t>125 </a:t>
            </a:r>
            <a:r>
              <a:rPr lang="en-US" dirty="0" err="1">
                <a:solidFill>
                  <a:schemeClr val="tx1"/>
                </a:solidFill>
              </a:rPr>
              <a:t>PFlop</a:t>
            </a:r>
            <a:r>
              <a:rPr lang="en-US" dirty="0">
                <a:solidFill>
                  <a:schemeClr val="tx1"/>
                </a:solidFill>
              </a:rPr>
              <a:t>/s</a:t>
            </a:r>
          </a:p>
          <a:p>
            <a:r>
              <a:rPr lang="en-US" b="1" dirty="0" err="1">
                <a:solidFill>
                  <a:schemeClr val="tx1"/>
                </a:solidFill>
              </a:rPr>
              <a:t>Linpack</a:t>
            </a:r>
            <a:r>
              <a:rPr lang="en-US" b="1" dirty="0">
                <a:solidFill>
                  <a:schemeClr val="tx1"/>
                </a:solidFill>
              </a:rPr>
              <a:t>: </a:t>
            </a:r>
            <a:r>
              <a:rPr lang="en-US" dirty="0">
                <a:solidFill>
                  <a:schemeClr val="tx1"/>
                </a:solidFill>
              </a:rPr>
              <a:t>105 </a:t>
            </a:r>
            <a:r>
              <a:rPr lang="en-US" dirty="0" err="1">
                <a:solidFill>
                  <a:schemeClr val="tx1"/>
                </a:solidFill>
              </a:rPr>
              <a:t>PFlop</a:t>
            </a:r>
            <a:r>
              <a:rPr lang="en-US" dirty="0">
                <a:solidFill>
                  <a:schemeClr val="tx1"/>
                </a:solidFill>
              </a:rPr>
              <a:t>/s</a:t>
            </a:r>
          </a:p>
          <a:p>
            <a:r>
              <a:rPr lang="en-US" b="1" dirty="0">
                <a:solidFill>
                  <a:schemeClr val="tx1"/>
                </a:solidFill>
              </a:rPr>
              <a:t>Power:    </a:t>
            </a:r>
            <a:r>
              <a:rPr lang="en-US" dirty="0">
                <a:solidFill>
                  <a:schemeClr val="tx1"/>
                </a:solidFill>
              </a:rPr>
              <a:t>15 MW</a:t>
            </a:r>
            <a:r>
              <a:rPr lang="en-US" dirty="0">
                <a:solidFill>
                  <a:schemeClr val="tx1"/>
                </a:solidFill>
                <a:hlinkClick r:id="rId4"/>
              </a:rPr>
              <a:t>	</a:t>
            </a:r>
          </a:p>
          <a:p>
            <a:r>
              <a:rPr lang="en-US" b="1" dirty="0">
                <a:solidFill>
                  <a:schemeClr val="tx1"/>
                </a:solidFill>
              </a:rPr>
              <a:t>Cost: 	  </a:t>
            </a:r>
            <a:r>
              <a:rPr lang="en-US" dirty="0">
                <a:solidFill>
                  <a:schemeClr val="tx1"/>
                </a:solidFill>
              </a:rPr>
              <a:t>$273M USD </a:t>
            </a:r>
          </a:p>
          <a:p>
            <a:r>
              <a:rPr lang="en-US" b="1" dirty="0">
                <a:solidFill>
                  <a:schemeClr val="tx1"/>
                </a:solidFill>
              </a:rPr>
              <a:t>Processor:  </a:t>
            </a:r>
            <a:r>
              <a:rPr lang="en-US" dirty="0">
                <a:solidFill>
                  <a:schemeClr val="tx1"/>
                </a:solidFill>
              </a:rPr>
              <a:t>40,960 Sunway</a:t>
            </a:r>
          </a:p>
          <a:p>
            <a:r>
              <a:rPr lang="en-US" b="1" dirty="0">
                <a:solidFill>
                  <a:schemeClr val="tx1"/>
                </a:solidFill>
              </a:rPr>
              <a:t>Cores/</a:t>
            </a:r>
            <a:r>
              <a:rPr lang="en-US" b="1" dirty="0" err="1">
                <a:solidFill>
                  <a:schemeClr val="tx1"/>
                </a:solidFill>
              </a:rPr>
              <a:t>proc</a:t>
            </a:r>
            <a:r>
              <a:rPr lang="en-US" b="1" dirty="0">
                <a:solidFill>
                  <a:schemeClr val="tx1"/>
                </a:solidFill>
              </a:rPr>
              <a:t>:   </a:t>
            </a:r>
            <a:r>
              <a:rPr lang="en-US" dirty="0">
                <a:solidFill>
                  <a:schemeClr val="tx1"/>
                </a:solidFill>
              </a:rPr>
              <a:t>256</a:t>
            </a:r>
          </a:p>
          <a:p>
            <a:r>
              <a:rPr lang="en-US" b="1" dirty="0">
                <a:solidFill>
                  <a:schemeClr val="tx1"/>
                </a:solidFill>
              </a:rPr>
              <a:t>Clock:          </a:t>
            </a:r>
            <a:r>
              <a:rPr lang="en-US" dirty="0">
                <a:solidFill>
                  <a:schemeClr val="tx1"/>
                </a:solidFill>
              </a:rPr>
              <a:t>1.45 GHz </a:t>
            </a:r>
          </a:p>
          <a:p>
            <a:r>
              <a:rPr lang="en-US" b="1" dirty="0" err="1">
                <a:solidFill>
                  <a:schemeClr val="tx1"/>
                </a:solidFill>
              </a:rPr>
              <a:t>Proc</a:t>
            </a:r>
            <a:r>
              <a:rPr lang="en-US" b="1" dirty="0">
                <a:solidFill>
                  <a:schemeClr val="tx1"/>
                </a:solidFill>
              </a:rPr>
              <a:t> Peak</a:t>
            </a:r>
            <a:r>
              <a:rPr lang="en-US" dirty="0">
                <a:solidFill>
                  <a:schemeClr val="tx1"/>
                </a:solidFill>
              </a:rPr>
              <a:t>:   3.06 </a:t>
            </a:r>
            <a:r>
              <a:rPr lang="en-US" dirty="0" err="1">
                <a:solidFill>
                  <a:schemeClr val="tx1"/>
                </a:solidFill>
              </a:rPr>
              <a:t>TFlop</a:t>
            </a:r>
            <a:r>
              <a:rPr lang="en-US" dirty="0">
                <a:solidFill>
                  <a:schemeClr val="tx1"/>
                </a:solidFill>
              </a:rPr>
              <a:t>/s</a:t>
            </a:r>
            <a:endParaRPr lang="en-US" b="1" dirty="0">
              <a:solidFill>
                <a:schemeClr val="tx1"/>
              </a:solidFill>
            </a:endParaRPr>
          </a:p>
          <a:p>
            <a:endParaRPr lang="en-US" b="1" dirty="0">
              <a:solidFill>
                <a:schemeClr val="tx1"/>
              </a:solidFill>
            </a:endParaRPr>
          </a:p>
          <a:p>
            <a:r>
              <a:rPr lang="en-US" b="1" dirty="0">
                <a:solidFill>
                  <a:schemeClr val="tx1"/>
                </a:solidFill>
              </a:rPr>
              <a:t>Memory:	 </a:t>
            </a:r>
            <a:r>
              <a:rPr lang="en-US" dirty="0">
                <a:solidFill>
                  <a:schemeClr val="tx1"/>
                </a:solidFill>
              </a:rPr>
              <a:t>1.31 PB </a:t>
            </a:r>
          </a:p>
          <a:p>
            <a:r>
              <a:rPr lang="en-US" b="1" dirty="0">
                <a:solidFill>
                  <a:schemeClr val="tx1"/>
                </a:solidFill>
              </a:rPr>
              <a:t>Memory BW:  </a:t>
            </a:r>
            <a:r>
              <a:rPr lang="en-US" dirty="0">
                <a:solidFill>
                  <a:schemeClr val="tx1"/>
                </a:solidFill>
              </a:rPr>
              <a:t>5.6 PB/s </a:t>
            </a:r>
            <a:r>
              <a:rPr lang="en-US" b="1" dirty="0">
                <a:solidFill>
                  <a:schemeClr val="tx1"/>
                </a:solidFill>
              </a:rPr>
              <a:t>Storage:	  </a:t>
            </a:r>
            <a:r>
              <a:rPr lang="en-US" dirty="0">
                <a:solidFill>
                  <a:schemeClr val="tx1"/>
                </a:solidFill>
              </a:rPr>
              <a:t>20 PB</a:t>
            </a:r>
          </a:p>
        </p:txBody>
      </p:sp>
      <p:sp>
        <p:nvSpPr>
          <p:cNvPr id="2" name="灯片编号占位符 1">
            <a:extLst>
              <a:ext uri="{FF2B5EF4-FFF2-40B4-BE49-F238E27FC236}">
                <a16:creationId xmlns:a16="http://schemas.microsoft.com/office/drawing/2014/main" id="{E1382287-710E-4903-9D51-76A4B4BD4096}"/>
              </a:ext>
            </a:extLst>
          </p:cNvPr>
          <p:cNvSpPr>
            <a:spLocks noGrp="1"/>
          </p:cNvSpPr>
          <p:nvPr>
            <p:ph type="sldNum" sz="quarter" idx="12"/>
          </p:nvPr>
        </p:nvSpPr>
        <p:spPr/>
        <p:txBody>
          <a:bodyPr/>
          <a:lstStyle/>
          <a:p>
            <a:pPr>
              <a:defRPr/>
            </a:pPr>
            <a:fld id="{49F2E1D5-E14E-4C32-8BEE-9C4DEDAC5804}" type="slidenum">
              <a:rPr lang="zh-CN" altLang="en-US" smtClean="0"/>
              <a:pPr>
                <a:defRPr/>
              </a:pPr>
              <a:t>48</a:t>
            </a:fld>
            <a:endParaRPr lang="en-US" altLang="zh-CN"/>
          </a:p>
        </p:txBody>
      </p:sp>
    </p:spTree>
    <p:extLst>
      <p:ext uri="{BB962C8B-B14F-4D97-AF65-F5344CB8AC3E}">
        <p14:creationId xmlns:p14="http://schemas.microsoft.com/office/powerpoint/2010/main" val="38780972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天河二号</a:t>
            </a:r>
          </a:p>
        </p:txBody>
      </p:sp>
      <p:pic>
        <p:nvPicPr>
          <p:cNvPr id="4" name="图片 3"/>
          <p:cNvPicPr>
            <a:picLocks noChangeAspect="1"/>
          </p:cNvPicPr>
          <p:nvPr/>
        </p:nvPicPr>
        <p:blipFill>
          <a:blip r:embed="rId2"/>
          <a:stretch>
            <a:fillRect/>
          </a:stretch>
        </p:blipFill>
        <p:spPr>
          <a:xfrm>
            <a:off x="1678858" y="1191503"/>
            <a:ext cx="8991600" cy="5379683"/>
          </a:xfrm>
          <a:prstGeom prst="rect">
            <a:avLst/>
          </a:prstGeom>
        </p:spPr>
      </p:pic>
      <p:sp>
        <p:nvSpPr>
          <p:cNvPr id="5" name="灯片编号占位符 4">
            <a:extLst>
              <a:ext uri="{FF2B5EF4-FFF2-40B4-BE49-F238E27FC236}">
                <a16:creationId xmlns:a16="http://schemas.microsoft.com/office/drawing/2014/main" id="{4137260D-3149-4847-9B55-1795F29467E5}"/>
              </a:ext>
            </a:extLst>
          </p:cNvPr>
          <p:cNvSpPr>
            <a:spLocks noGrp="1"/>
          </p:cNvSpPr>
          <p:nvPr>
            <p:ph type="sldNum" sz="quarter" idx="12"/>
          </p:nvPr>
        </p:nvSpPr>
        <p:spPr/>
        <p:txBody>
          <a:bodyPr/>
          <a:lstStyle/>
          <a:p>
            <a:pPr>
              <a:defRPr/>
            </a:pPr>
            <a:fld id="{583DEA8B-54F5-4C01-8179-5128A4612E80}" type="slidenum">
              <a:rPr lang="zh-CN" altLang="en-US" smtClean="0"/>
              <a:pPr>
                <a:defRPr/>
              </a:pPr>
              <a:t>49</a:t>
            </a:fld>
            <a:endParaRPr lang="en-US" altLang="zh-CN"/>
          </a:p>
        </p:txBody>
      </p:sp>
    </p:spTree>
    <p:extLst>
      <p:ext uri="{BB962C8B-B14F-4D97-AF65-F5344CB8AC3E}">
        <p14:creationId xmlns:p14="http://schemas.microsoft.com/office/powerpoint/2010/main" val="947624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并行实现方法</a:t>
            </a:r>
          </a:p>
        </p:txBody>
      </p:sp>
      <p:sp>
        <p:nvSpPr>
          <p:cNvPr id="7" name="内容占位符 6"/>
          <p:cNvSpPr>
            <a:spLocks noGrp="1"/>
          </p:cNvSpPr>
          <p:nvPr>
            <p:ph sz="quarter" idx="1"/>
          </p:nvPr>
        </p:nvSpPr>
        <p:spPr/>
        <p:txBody>
          <a:bodyPr/>
          <a:lstStyle/>
          <a:p>
            <a:pPr>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3200" dirty="0"/>
              <a:t>两种方法</a:t>
            </a:r>
            <a:r>
              <a:rPr lang="en-US" altLang="zh-CN" sz="3200" dirty="0"/>
              <a:t> -</a:t>
            </a:r>
          </a:p>
          <a:p>
            <a:pPr lvl="1">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800" dirty="0"/>
              <a:t>数据并行（</a:t>
            </a:r>
            <a:r>
              <a:rPr lang="en-US" altLang="zh-CN" sz="2800" dirty="0"/>
              <a:t>Data Parallelism</a:t>
            </a:r>
            <a:r>
              <a:rPr lang="zh-CN" altLang="en-US" sz="2800" dirty="0"/>
              <a:t>）</a:t>
            </a:r>
            <a:endParaRPr lang="en-US" altLang="zh-CN" sz="2800" dirty="0"/>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800" dirty="0"/>
              <a:t>将数据分割，在每一处理单元处理其中一份数据</a:t>
            </a:r>
            <a:r>
              <a:rPr lang="en-US" altLang="zh-CN" sz="2800" dirty="0"/>
              <a:t>.</a:t>
            </a:r>
            <a:endParaRPr lang="en-US" altLang="zh-CN" sz="2500" dirty="0"/>
          </a:p>
          <a:p>
            <a:pPr lvl="1">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800" dirty="0"/>
              <a:t>功能或控制并行 </a:t>
            </a:r>
            <a:r>
              <a:rPr lang="en-US" altLang="zh-CN" sz="2800" dirty="0"/>
              <a:t>(Functional or Control Parallelism)</a:t>
            </a:r>
          </a:p>
          <a:p>
            <a:pPr lvl="2">
              <a:lnSpc>
                <a:spcPct val="80000"/>
              </a:lnSpc>
              <a:tabLst>
                <a:tab pos="911225" algn="l"/>
                <a:tab pos="1825625" algn="l"/>
                <a:tab pos="2740025" algn="l"/>
                <a:tab pos="3654425" algn="l"/>
                <a:tab pos="4568825" algn="l"/>
                <a:tab pos="5483225" algn="l"/>
                <a:tab pos="6397625" algn="l"/>
                <a:tab pos="7312025" algn="l"/>
                <a:tab pos="8226425" algn="l"/>
                <a:tab pos="9140825" algn="l"/>
                <a:tab pos="10055225" algn="l"/>
              </a:tabLst>
            </a:pPr>
            <a:r>
              <a:rPr lang="zh-CN" altLang="en-US" sz="2600" dirty="0"/>
              <a:t>将问题分割成任务，然后在不同的单元执行任务</a:t>
            </a:r>
            <a:endParaRPr lang="en-US" altLang="zh-CN" sz="2600" dirty="0"/>
          </a:p>
          <a:p>
            <a:endParaRPr lang="zh-CN" altLang="en-US"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0677" y="3429000"/>
            <a:ext cx="4351020" cy="290068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Box 4"/>
          <p:cNvSpPr txBox="1">
            <a:spLocks noChangeArrowheads="1"/>
          </p:cNvSpPr>
          <p:nvPr/>
        </p:nvSpPr>
        <p:spPr bwMode="auto">
          <a:xfrm>
            <a:off x="6781800" y="3688080"/>
            <a:ext cx="2590799"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zh-CN" altLang="en-US" dirty="0">
                <a:solidFill>
                  <a:srgbClr val="FF0000"/>
                </a:solidFill>
                <a:latin typeface="Tahoma" charset="0"/>
                <a:cs typeface="Arial" charset="0"/>
              </a:rPr>
              <a:t>造车步骤</a:t>
            </a:r>
            <a:r>
              <a:rPr lang="zh-CN" altLang="en-US" dirty="0">
                <a:solidFill>
                  <a:srgbClr val="000000"/>
                </a:solidFill>
                <a:latin typeface="Tahoma" charset="0"/>
                <a:cs typeface="Arial" charset="0"/>
              </a:rPr>
              <a:t>：任务</a:t>
            </a:r>
            <a:endParaRPr lang="en-US" altLang="zh-CN" dirty="0">
              <a:solidFill>
                <a:srgbClr val="000000"/>
              </a:solidFill>
              <a:latin typeface="Tahoma" charset="0"/>
              <a:cs typeface="Arial" charset="0"/>
            </a:endParaRPr>
          </a:p>
          <a:p>
            <a:pPr algn="l" eaLnBrk="1" hangingPunct="1"/>
            <a:r>
              <a:rPr lang="zh-CN" altLang="en-US" dirty="0">
                <a:solidFill>
                  <a:srgbClr val="FF0000"/>
                </a:solidFill>
                <a:latin typeface="Tahoma" charset="0"/>
                <a:cs typeface="Arial" charset="0"/>
              </a:rPr>
              <a:t>部件</a:t>
            </a:r>
            <a:r>
              <a:rPr lang="zh-CN" altLang="en-US" dirty="0">
                <a:solidFill>
                  <a:srgbClr val="000000"/>
                </a:solidFill>
                <a:latin typeface="Tahoma" charset="0"/>
                <a:cs typeface="Arial" charset="0"/>
              </a:rPr>
              <a:t>：数据</a:t>
            </a:r>
            <a:endParaRPr lang="en-US" altLang="zh-CN" dirty="0">
              <a:solidFill>
                <a:srgbClr val="000000"/>
              </a:solidFill>
              <a:latin typeface="Tahoma" charset="0"/>
              <a:cs typeface="Arial" charset="0"/>
            </a:endParaRPr>
          </a:p>
        </p:txBody>
      </p:sp>
      <p:sp>
        <p:nvSpPr>
          <p:cNvPr id="10" name="TextBox 4"/>
          <p:cNvSpPr txBox="1">
            <a:spLocks noChangeArrowheads="1"/>
          </p:cNvSpPr>
          <p:nvPr/>
        </p:nvSpPr>
        <p:spPr bwMode="auto">
          <a:xfrm>
            <a:off x="6781800" y="5038646"/>
            <a:ext cx="2590799"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l" eaLnBrk="1" hangingPunct="1"/>
            <a:r>
              <a:rPr lang="zh-CN" altLang="en-US" dirty="0">
                <a:solidFill>
                  <a:srgbClr val="FF0000"/>
                </a:solidFill>
                <a:latin typeface="Tahoma" charset="0"/>
                <a:cs typeface="Arial" charset="0"/>
              </a:rPr>
              <a:t>水平</a:t>
            </a:r>
            <a:r>
              <a:rPr lang="zh-CN" altLang="en-US" dirty="0">
                <a:solidFill>
                  <a:srgbClr val="000000"/>
                </a:solidFill>
                <a:latin typeface="Tahoma" charset="0"/>
                <a:cs typeface="Arial" charset="0"/>
              </a:rPr>
              <a:t>：数据并行</a:t>
            </a:r>
            <a:endParaRPr lang="en-US" altLang="zh-CN" dirty="0">
              <a:solidFill>
                <a:srgbClr val="000000"/>
              </a:solidFill>
              <a:latin typeface="Tahoma" charset="0"/>
              <a:cs typeface="Arial" charset="0"/>
            </a:endParaRPr>
          </a:p>
          <a:p>
            <a:pPr algn="l" eaLnBrk="1" hangingPunct="1"/>
            <a:r>
              <a:rPr lang="zh-CN" altLang="en-US" dirty="0">
                <a:solidFill>
                  <a:srgbClr val="FF0000"/>
                </a:solidFill>
                <a:latin typeface="Tahoma" charset="0"/>
                <a:cs typeface="Arial" charset="0"/>
              </a:rPr>
              <a:t>纵向</a:t>
            </a:r>
            <a:r>
              <a:rPr lang="zh-CN" altLang="en-US" dirty="0">
                <a:solidFill>
                  <a:srgbClr val="000000"/>
                </a:solidFill>
                <a:latin typeface="Tahoma" charset="0"/>
                <a:cs typeface="Arial" charset="0"/>
              </a:rPr>
              <a:t>：功能并行</a:t>
            </a:r>
            <a:endParaRPr lang="en-US" dirty="0">
              <a:cs typeface="Arial" charset="0"/>
            </a:endParaRPr>
          </a:p>
        </p:txBody>
      </p:sp>
      <p:sp>
        <p:nvSpPr>
          <p:cNvPr id="2" name="灯片编号占位符 1">
            <a:extLst>
              <a:ext uri="{FF2B5EF4-FFF2-40B4-BE49-F238E27FC236}">
                <a16:creationId xmlns:a16="http://schemas.microsoft.com/office/drawing/2014/main" id="{46E39C22-D9D3-40D7-BF7C-ED8B779691F3}"/>
              </a:ext>
            </a:extLst>
          </p:cNvPr>
          <p:cNvSpPr>
            <a:spLocks noGrp="1"/>
          </p:cNvSpPr>
          <p:nvPr>
            <p:ph type="sldNum" sz="quarter" idx="12"/>
          </p:nvPr>
        </p:nvSpPr>
        <p:spPr/>
        <p:txBody>
          <a:bodyPr/>
          <a:lstStyle/>
          <a:p>
            <a:pPr>
              <a:defRPr/>
            </a:pPr>
            <a:fld id="{6A351363-8622-4F94-AF08-C4D4F2EA033E}" type="slidenum">
              <a:rPr lang="zh-CN" altLang="en-US" smtClean="0"/>
              <a:pPr>
                <a:defRPr/>
              </a:pPr>
              <a:t>5</a:t>
            </a:fld>
            <a:endParaRPr lang="en-US" altLang="zh-CN"/>
          </a:p>
        </p:txBody>
      </p:sp>
    </p:spTree>
    <p:extLst>
      <p:ext uri="{BB962C8B-B14F-4D97-AF65-F5344CB8AC3E}">
        <p14:creationId xmlns:p14="http://schemas.microsoft.com/office/powerpoint/2010/main" val="11662758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Text Box 29"/>
          <p:cNvSpPr txBox="1">
            <a:spLocks noChangeArrowheads="1"/>
          </p:cNvSpPr>
          <p:nvPr/>
        </p:nvSpPr>
        <p:spPr bwMode="auto">
          <a:xfrm>
            <a:off x="1703388" y="3308351"/>
            <a:ext cx="22796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黑体" panose="02010609060101010101" pitchFamily="49" charset="-122"/>
                <a:ea typeface="黑体" panose="02010609060101010101" pitchFamily="49" charset="-122"/>
              </a:rPr>
              <a:t>Internet </a:t>
            </a:r>
            <a:r>
              <a:rPr lang="zh-CN" altLang="en-US" sz="2000" b="1">
                <a:latin typeface="黑体" panose="02010609060101010101" pitchFamily="49" charset="-122"/>
                <a:ea typeface="黑体" panose="02010609060101010101" pitchFamily="49" charset="-122"/>
              </a:rPr>
              <a:t>互联网</a:t>
            </a:r>
          </a:p>
          <a:p>
            <a:pPr algn="ctr" eaLnBrk="1" hangingPunct="1"/>
            <a:r>
              <a:rPr lang="zh-CN" altLang="en-US" sz="2000" b="1">
                <a:latin typeface="黑体" panose="02010609060101010101" pitchFamily="49" charset="-122"/>
                <a:ea typeface="黑体" panose="02010609060101010101" pitchFamily="49" charset="-122"/>
              </a:rPr>
              <a:t>云计算</a:t>
            </a:r>
          </a:p>
        </p:txBody>
      </p:sp>
      <p:sp>
        <p:nvSpPr>
          <p:cNvPr id="4100" name="Text Box 30"/>
          <p:cNvSpPr txBox="1">
            <a:spLocks noChangeArrowheads="1"/>
          </p:cNvSpPr>
          <p:nvPr/>
        </p:nvSpPr>
        <p:spPr bwMode="auto">
          <a:xfrm>
            <a:off x="5691048" y="3366737"/>
            <a:ext cx="1998945"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黑体" panose="02010609060101010101" pitchFamily="49" charset="-122"/>
                <a:ea typeface="黑体" panose="02010609060101010101" pitchFamily="49" charset="-122"/>
              </a:rPr>
              <a:t>BigData </a:t>
            </a:r>
            <a:r>
              <a:rPr lang="zh-CN" altLang="en-US" sz="2000" b="1">
                <a:latin typeface="黑体" panose="02010609060101010101" pitchFamily="49" charset="-122"/>
                <a:ea typeface="黑体" panose="02010609060101010101" pitchFamily="49" charset="-122"/>
              </a:rPr>
              <a:t>大数据</a:t>
            </a:r>
          </a:p>
        </p:txBody>
      </p:sp>
      <p:sp>
        <p:nvSpPr>
          <p:cNvPr id="4101" name="Text Box 34"/>
          <p:cNvSpPr txBox="1">
            <a:spLocks noChangeArrowheads="1"/>
          </p:cNvSpPr>
          <p:nvPr/>
        </p:nvSpPr>
        <p:spPr bwMode="auto">
          <a:xfrm>
            <a:off x="4144158" y="3354137"/>
            <a:ext cx="1479572" cy="70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a:latin typeface="黑体" panose="02010609060101010101" pitchFamily="49" charset="-122"/>
                <a:ea typeface="黑体" panose="02010609060101010101" pitchFamily="49" charset="-122"/>
              </a:rPr>
              <a:t>IOT </a:t>
            </a:r>
            <a:r>
              <a:rPr lang="zh-CN" altLang="en-US" sz="2000" b="1">
                <a:latin typeface="黑体" panose="02010609060101010101" pitchFamily="49" charset="-122"/>
                <a:ea typeface="黑体" panose="02010609060101010101" pitchFamily="49" charset="-122"/>
              </a:rPr>
              <a:t>物联网</a:t>
            </a:r>
          </a:p>
          <a:p>
            <a:pPr algn="ctr" eaLnBrk="1" hangingPunct="1"/>
            <a:r>
              <a:rPr lang="en-US" altLang="zh-CN" sz="2000" b="1">
                <a:latin typeface="黑体" panose="02010609060101010101" pitchFamily="49" charset="-122"/>
                <a:ea typeface="黑体" panose="02010609060101010101" pitchFamily="49" charset="-122"/>
              </a:rPr>
              <a:t>CPS</a:t>
            </a:r>
          </a:p>
        </p:txBody>
      </p:sp>
      <p:pic>
        <p:nvPicPr>
          <p:cNvPr id="4102" name="Picture 1" descr="D:\重点基金\1DFDS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3038" y="1843088"/>
            <a:ext cx="1752600" cy="143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989" y="1843089"/>
            <a:ext cx="1627187" cy="1417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2" descr="5454962_161321052589_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1951" y="1663701"/>
            <a:ext cx="2265363"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5" name="图片 3" descr="信息资源共享背景.JP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8889" y="1844675"/>
            <a:ext cx="2879725" cy="156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6" name="Text Box 30"/>
          <p:cNvSpPr txBox="1">
            <a:spLocks noChangeArrowheads="1"/>
          </p:cNvSpPr>
          <p:nvPr/>
        </p:nvSpPr>
        <p:spPr bwMode="auto">
          <a:xfrm>
            <a:off x="8175146" y="3427062"/>
            <a:ext cx="1740861" cy="400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latin typeface="黑体" panose="02010609060101010101" pitchFamily="49" charset="-122"/>
                <a:ea typeface="黑体" panose="02010609060101010101" pitchFamily="49" charset="-122"/>
              </a:rPr>
              <a:t>SmartX </a:t>
            </a:r>
            <a:r>
              <a:rPr lang="zh-CN" altLang="en-US" sz="2000" b="1">
                <a:latin typeface="黑体" panose="02010609060101010101" pitchFamily="49" charset="-122"/>
                <a:ea typeface="黑体" panose="02010609060101010101" pitchFamily="49" charset="-122"/>
              </a:rPr>
              <a:t>智慧</a:t>
            </a:r>
            <a:r>
              <a:rPr lang="en-US" altLang="zh-CN" sz="2000" b="1">
                <a:latin typeface="黑体" panose="02010609060101010101" pitchFamily="49" charset="-122"/>
                <a:ea typeface="黑体" panose="02010609060101010101" pitchFamily="49" charset="-122"/>
              </a:rPr>
              <a:t>X</a:t>
            </a:r>
          </a:p>
        </p:txBody>
      </p:sp>
      <p:sp>
        <p:nvSpPr>
          <p:cNvPr id="4107" name="内容占位符 2"/>
          <p:cNvSpPr>
            <a:spLocks/>
          </p:cNvSpPr>
          <p:nvPr/>
        </p:nvSpPr>
        <p:spPr bwMode="auto">
          <a:xfrm>
            <a:off x="2063751" y="4076701"/>
            <a:ext cx="8137525"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spcBef>
                <a:spcPct val="20000"/>
              </a:spcBef>
              <a:buClr>
                <a:srgbClr val="A50021"/>
              </a:buClr>
              <a:buFont typeface="Wingdings" panose="05000000000000000000" pitchFamily="2" charset="2"/>
              <a:buChar char="v"/>
            </a:pPr>
            <a:r>
              <a:rPr lang="zh-CN" altLang="en-US" sz="2800" b="1" dirty="0">
                <a:latin typeface="宋体" panose="02010600030101010101" pitchFamily="2" charset="-122"/>
                <a:cs typeface="Times New Roman" panose="02020603050405020304" pitchFamily="18" charset="0"/>
              </a:rPr>
              <a:t>新基础设施、新模式是信息化的主流</a:t>
            </a:r>
          </a:p>
          <a:p>
            <a:pPr algn="l">
              <a:spcBef>
                <a:spcPct val="20000"/>
              </a:spcBef>
              <a:buClr>
                <a:srgbClr val="A50021"/>
              </a:buClr>
              <a:buFont typeface="Wingdings" panose="05000000000000000000" pitchFamily="2" charset="2"/>
              <a:buChar char="v"/>
            </a:pPr>
            <a:r>
              <a:rPr lang="zh-CN" altLang="en-US" sz="2800" b="1" dirty="0">
                <a:latin typeface="宋体" panose="02010600030101010101" pitchFamily="2" charset="-122"/>
                <a:cs typeface="Times New Roman" panose="02020603050405020304" pitchFamily="18" charset="0"/>
              </a:rPr>
              <a:t>软件无处不在，软件越发重要：</a:t>
            </a:r>
            <a:r>
              <a:rPr lang="en-US" altLang="zh-CN" sz="2800" b="1" dirty="0">
                <a:latin typeface="宋体" panose="02010600030101010101" pitchFamily="2" charset="-122"/>
                <a:cs typeface="Times New Roman" panose="02020603050405020304" pitchFamily="18" charset="0"/>
              </a:rPr>
              <a:t>software define everything</a:t>
            </a:r>
          </a:p>
          <a:p>
            <a:pPr algn="l">
              <a:spcBef>
                <a:spcPct val="20000"/>
              </a:spcBef>
              <a:buClr>
                <a:srgbClr val="A50021"/>
              </a:buClr>
              <a:buFont typeface="Wingdings" panose="05000000000000000000" pitchFamily="2" charset="2"/>
              <a:buChar char="v"/>
            </a:pPr>
            <a:r>
              <a:rPr lang="zh-CN" altLang="en-US" sz="2800" b="1" dirty="0">
                <a:latin typeface="宋体" panose="02010600030101010101" pitchFamily="2" charset="-122"/>
                <a:cs typeface="Times New Roman" panose="02020603050405020304" pitchFamily="18" charset="0"/>
              </a:rPr>
              <a:t>问题规模日益庞大，并行程序成为必然</a:t>
            </a:r>
          </a:p>
          <a:p>
            <a:pPr>
              <a:spcBef>
                <a:spcPct val="20000"/>
              </a:spcBef>
              <a:buClr>
                <a:srgbClr val="A50021"/>
              </a:buClr>
              <a:buFont typeface="Wingdings" panose="05000000000000000000" pitchFamily="2" charset="2"/>
              <a:buChar char="v"/>
            </a:pPr>
            <a:endParaRPr lang="en-US" altLang="zh-CN" sz="900" b="1" dirty="0">
              <a:latin typeface="宋体" panose="02010600030101010101" pitchFamily="2" charset="-122"/>
              <a:cs typeface="Times New Roman" panose="02020603050405020304" pitchFamily="18" charset="0"/>
            </a:endParaRPr>
          </a:p>
        </p:txBody>
      </p:sp>
      <p:sp>
        <p:nvSpPr>
          <p:cNvPr id="2" name="标题 1"/>
          <p:cNvSpPr>
            <a:spLocks noGrp="1"/>
          </p:cNvSpPr>
          <p:nvPr>
            <p:ph type="title"/>
          </p:nvPr>
        </p:nvSpPr>
        <p:spPr/>
        <p:txBody>
          <a:bodyPr/>
          <a:lstStyle/>
          <a:p>
            <a:r>
              <a:rPr lang="zh-CN" altLang="en-US" dirty="0"/>
              <a:t>挑战一：新时代新需求</a:t>
            </a:r>
          </a:p>
        </p:txBody>
      </p:sp>
      <p:sp>
        <p:nvSpPr>
          <p:cNvPr id="4" name="灯片编号占位符 3">
            <a:extLst>
              <a:ext uri="{FF2B5EF4-FFF2-40B4-BE49-F238E27FC236}">
                <a16:creationId xmlns:a16="http://schemas.microsoft.com/office/drawing/2014/main" id="{8327C720-ECA9-4410-A578-F41ADF5A724A}"/>
              </a:ext>
            </a:extLst>
          </p:cNvPr>
          <p:cNvSpPr>
            <a:spLocks noGrp="1"/>
          </p:cNvSpPr>
          <p:nvPr>
            <p:ph type="sldNum" sz="quarter" idx="12"/>
          </p:nvPr>
        </p:nvSpPr>
        <p:spPr/>
        <p:txBody>
          <a:bodyPr/>
          <a:lstStyle/>
          <a:p>
            <a:pPr>
              <a:defRPr/>
            </a:pPr>
            <a:fld id="{583DEA8B-54F5-4C01-8179-5128A4612E80}" type="slidenum">
              <a:rPr lang="zh-CN" altLang="en-US" smtClean="0"/>
              <a:pPr>
                <a:defRPr/>
              </a:pPr>
              <a:t>50</a:t>
            </a:fld>
            <a:endParaRPr lang="en-US" altLang="zh-CN"/>
          </a:p>
        </p:txBody>
      </p:sp>
    </p:spTree>
    <p:extLst>
      <p:ext uri="{BB962C8B-B14F-4D97-AF65-F5344CB8AC3E}">
        <p14:creationId xmlns:p14="http://schemas.microsoft.com/office/powerpoint/2010/main" val="40730255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bwMode="auto">
          <a:xfrm>
            <a:off x="4742166" y="3894537"/>
            <a:ext cx="188304" cy="466130"/>
          </a:xfrm>
          <a:prstGeom prst="roundRect">
            <a:avLst>
              <a:gd name="adj" fmla="val 4573"/>
            </a:avLst>
          </a:prstGeom>
          <a:noFill/>
          <a:ln>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wrap="none" anchor="ctr">
            <a:spAutoFit/>
          </a:bodyPr>
          <a:lstStyle/>
          <a:p>
            <a:pPr latinLnBrk="1">
              <a:defRPr/>
            </a:pPr>
            <a:endParaRPr lang="zh-CN" altLang="en-US" sz="2400">
              <a:solidFill>
                <a:schemeClr val="tx1"/>
              </a:solidFill>
              <a:latin typeface="黑体" pitchFamily="49" charset="-122"/>
              <a:ea typeface="黑体" pitchFamily="49" charset="-122"/>
            </a:endParaRPr>
          </a:p>
        </p:txBody>
      </p:sp>
      <p:sp>
        <p:nvSpPr>
          <p:cNvPr id="40963" name="Text Box 3"/>
          <p:cNvSpPr txBox="1">
            <a:spLocks noChangeArrowheads="1"/>
          </p:cNvSpPr>
          <p:nvPr/>
        </p:nvSpPr>
        <p:spPr bwMode="auto">
          <a:xfrm>
            <a:off x="1933575" y="1347788"/>
            <a:ext cx="8135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marL="0" indent="0" algn="l" eaLnBrk="1" latinLnBrk="1" hangingPunct="1">
              <a:spcBef>
                <a:spcPct val="20000"/>
              </a:spcBef>
              <a:buClr>
                <a:srgbClr val="8181FF"/>
              </a:buClr>
            </a:pPr>
            <a:r>
              <a:rPr kumimoji="0" lang="zh-CN" altLang="en-US" sz="2400" b="1" dirty="0">
                <a:solidFill>
                  <a:srgbClr val="0000FF"/>
                </a:solidFill>
                <a:latin typeface="+mj-ea"/>
                <a:ea typeface="+mj-ea"/>
              </a:rPr>
              <a:t>高性能计算机系统结构    </a:t>
            </a:r>
          </a:p>
        </p:txBody>
      </p:sp>
      <p:sp>
        <p:nvSpPr>
          <p:cNvPr id="6" name="圆角矩形 5"/>
          <p:cNvSpPr/>
          <p:nvPr/>
        </p:nvSpPr>
        <p:spPr bwMode="auto">
          <a:xfrm>
            <a:off x="3503613" y="4746626"/>
            <a:ext cx="2665412" cy="511175"/>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sz="2400" dirty="0">
                <a:solidFill>
                  <a:schemeClr val="bg1"/>
                </a:solidFill>
                <a:latin typeface="微软雅黑" pitchFamily="34" charset="-122"/>
                <a:ea typeface="微软雅黑" pitchFamily="34" charset="-122"/>
              </a:rPr>
              <a:t>操作系统</a:t>
            </a:r>
          </a:p>
        </p:txBody>
      </p:sp>
      <p:sp>
        <p:nvSpPr>
          <p:cNvPr id="8" name="圆角矩形 7"/>
          <p:cNvSpPr/>
          <p:nvPr/>
        </p:nvSpPr>
        <p:spPr bwMode="auto">
          <a:xfrm>
            <a:off x="3503613" y="4114801"/>
            <a:ext cx="2665412" cy="511175"/>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sz="2400" dirty="0">
                <a:solidFill>
                  <a:schemeClr val="bg1"/>
                </a:solidFill>
                <a:latin typeface="微软雅黑" pitchFamily="34" charset="-122"/>
                <a:ea typeface="微软雅黑" pitchFamily="34" charset="-122"/>
              </a:rPr>
              <a:t>编译系统</a:t>
            </a:r>
          </a:p>
        </p:txBody>
      </p:sp>
      <p:sp>
        <p:nvSpPr>
          <p:cNvPr id="10" name="圆角矩形 9"/>
          <p:cNvSpPr/>
          <p:nvPr/>
        </p:nvSpPr>
        <p:spPr bwMode="auto">
          <a:xfrm>
            <a:off x="3503614" y="2869965"/>
            <a:ext cx="2671763" cy="511175"/>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wrap="none" anchor="ctr">
            <a:spAutoFit/>
          </a:bodyPr>
          <a:lstStyle/>
          <a:p>
            <a:pPr latinLnBrk="1">
              <a:defRPr/>
            </a:pPr>
            <a:r>
              <a:rPr lang="zh-CN" altLang="en-US" sz="2400" dirty="0">
                <a:solidFill>
                  <a:schemeClr val="bg1"/>
                </a:solidFill>
                <a:latin typeface="微软雅黑" pitchFamily="34" charset="-122"/>
                <a:ea typeface="微软雅黑" pitchFamily="34" charset="-122"/>
              </a:rPr>
              <a:t>并行程序开发环境</a:t>
            </a:r>
          </a:p>
        </p:txBody>
      </p:sp>
      <p:sp>
        <p:nvSpPr>
          <p:cNvPr id="12" name="圆角矩形 11"/>
          <p:cNvSpPr/>
          <p:nvPr/>
        </p:nvSpPr>
        <p:spPr bwMode="auto">
          <a:xfrm>
            <a:off x="3467101" y="1858964"/>
            <a:ext cx="2663825" cy="511175"/>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sz="2400" dirty="0">
                <a:solidFill>
                  <a:schemeClr val="bg1"/>
                </a:solidFill>
                <a:latin typeface="微软雅黑" pitchFamily="34" charset="-122"/>
                <a:ea typeface="微软雅黑" pitchFamily="34" charset="-122"/>
              </a:rPr>
              <a:t>并行应用程序</a:t>
            </a:r>
          </a:p>
        </p:txBody>
      </p:sp>
      <p:sp>
        <p:nvSpPr>
          <p:cNvPr id="16" name="圆角矩形 15"/>
          <p:cNvSpPr/>
          <p:nvPr/>
        </p:nvSpPr>
        <p:spPr bwMode="auto">
          <a:xfrm>
            <a:off x="2663746" y="2916239"/>
            <a:ext cx="612934" cy="2300287"/>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eaVert" anchor="ctr">
            <a:spAutoFit/>
          </a:bodyPr>
          <a:lstStyle/>
          <a:p>
            <a:pPr>
              <a:defRPr/>
            </a:pPr>
            <a:r>
              <a:rPr lang="zh-CN" altLang="en-US" sz="2400" dirty="0">
                <a:solidFill>
                  <a:schemeClr val="bg1"/>
                </a:solidFill>
                <a:latin typeface="微软雅黑" pitchFamily="34" charset="-122"/>
                <a:ea typeface="微软雅黑" pitchFamily="34" charset="-122"/>
              </a:rPr>
              <a:t>系统软件</a:t>
            </a:r>
          </a:p>
        </p:txBody>
      </p:sp>
      <p:sp>
        <p:nvSpPr>
          <p:cNvPr id="17" name="圆角矩形 16"/>
          <p:cNvSpPr/>
          <p:nvPr/>
        </p:nvSpPr>
        <p:spPr bwMode="auto">
          <a:xfrm>
            <a:off x="3248024" y="5647730"/>
            <a:ext cx="3176588" cy="510778"/>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sz="2400" dirty="0">
                <a:solidFill>
                  <a:schemeClr val="bg1"/>
                </a:solidFill>
                <a:latin typeface="微软雅黑" pitchFamily="34" charset="-122"/>
                <a:ea typeface="微软雅黑" pitchFamily="34" charset="-122"/>
              </a:rPr>
              <a:t>高性能计算机</a:t>
            </a:r>
          </a:p>
        </p:txBody>
      </p:sp>
      <p:sp>
        <p:nvSpPr>
          <p:cNvPr id="13" name="圆角矩形 12"/>
          <p:cNvSpPr/>
          <p:nvPr/>
        </p:nvSpPr>
        <p:spPr bwMode="auto">
          <a:xfrm>
            <a:off x="3503613" y="3507670"/>
            <a:ext cx="2665412" cy="510778"/>
          </a:xfrm>
          <a:prstGeom prst="roundRect">
            <a:avLst/>
          </a:prstGeom>
          <a:solidFill>
            <a:srgbClr val="0066FF"/>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sz="2400" b="1" dirty="0">
                <a:solidFill>
                  <a:schemeClr val="bg1"/>
                </a:solidFill>
                <a:latin typeface="微软雅黑" pitchFamily="34" charset="-122"/>
                <a:ea typeface="微软雅黑" pitchFamily="34" charset="-122"/>
              </a:rPr>
              <a:t>资源管理器</a:t>
            </a:r>
            <a:endParaRPr lang="zh-CN" altLang="en-US" sz="2400" dirty="0">
              <a:solidFill>
                <a:schemeClr val="bg1"/>
              </a:solidFill>
              <a:latin typeface="微软雅黑" pitchFamily="34" charset="-122"/>
              <a:ea typeface="微软雅黑" pitchFamily="34" charset="-122"/>
            </a:endParaRPr>
          </a:p>
        </p:txBody>
      </p:sp>
      <p:sp>
        <p:nvSpPr>
          <p:cNvPr id="2" name="矩形 1"/>
          <p:cNvSpPr/>
          <p:nvPr/>
        </p:nvSpPr>
        <p:spPr>
          <a:xfrm>
            <a:off x="6858000" y="3143051"/>
            <a:ext cx="3352800" cy="1569660"/>
          </a:xfrm>
          <a:prstGeom prst="rect">
            <a:avLst/>
          </a:prstGeom>
        </p:spPr>
        <p:txBody>
          <a:bodyPr wrap="square">
            <a:spAutoFit/>
          </a:bodyPr>
          <a:lstStyle/>
          <a:p>
            <a:pPr eaLnBrk="1" hangingPunct="1"/>
            <a:r>
              <a:rPr lang="zh-CN" altLang="en-US" sz="2400" b="1" dirty="0">
                <a:solidFill>
                  <a:srgbClr val="FF0000"/>
                </a:solidFill>
                <a:latin typeface="微软雅黑" panose="020B0503020204020204" pitchFamily="34" charset="-122"/>
                <a:ea typeface="微软雅黑" panose="020B0503020204020204" pitchFamily="34" charset="-122"/>
              </a:rPr>
              <a:t>并行应用及其相关系统软件</a:t>
            </a:r>
            <a:r>
              <a:rPr lang="zh-CN" altLang="en-US" sz="2400" b="1" dirty="0">
                <a:solidFill>
                  <a:srgbClr val="000000"/>
                </a:solidFill>
                <a:latin typeface="微软雅黑" panose="020B0503020204020204" pitchFamily="34" charset="-122"/>
                <a:ea typeface="微软雅黑" panose="020B0503020204020204" pitchFamily="34" charset="-122"/>
              </a:rPr>
              <a:t>对充分发挥高性能计算机的性能有着重要的作用</a:t>
            </a:r>
          </a:p>
        </p:txBody>
      </p:sp>
      <p:sp>
        <p:nvSpPr>
          <p:cNvPr id="5" name="标题 4"/>
          <p:cNvSpPr>
            <a:spLocks noGrp="1"/>
          </p:cNvSpPr>
          <p:nvPr>
            <p:ph type="title"/>
          </p:nvPr>
        </p:nvSpPr>
        <p:spPr/>
        <p:txBody>
          <a:bodyPr>
            <a:normAutofit/>
          </a:bodyPr>
          <a:lstStyle/>
          <a:p>
            <a:r>
              <a:rPr lang="zh-CN" altLang="en-US" dirty="0"/>
              <a:t>挑战二：适应新型体系结构的软件</a:t>
            </a:r>
          </a:p>
        </p:txBody>
      </p:sp>
      <p:sp>
        <p:nvSpPr>
          <p:cNvPr id="4" name="灯片编号占位符 3">
            <a:extLst>
              <a:ext uri="{FF2B5EF4-FFF2-40B4-BE49-F238E27FC236}">
                <a16:creationId xmlns:a16="http://schemas.microsoft.com/office/drawing/2014/main" id="{D8717C54-DAAE-4362-8B11-75BADDA19841}"/>
              </a:ext>
            </a:extLst>
          </p:cNvPr>
          <p:cNvSpPr>
            <a:spLocks noGrp="1"/>
          </p:cNvSpPr>
          <p:nvPr>
            <p:ph type="sldNum" sz="quarter" idx="12"/>
          </p:nvPr>
        </p:nvSpPr>
        <p:spPr/>
        <p:txBody>
          <a:bodyPr/>
          <a:lstStyle/>
          <a:p>
            <a:pPr>
              <a:defRPr/>
            </a:pPr>
            <a:fld id="{6A351363-8622-4F94-AF08-C4D4F2EA033E}" type="slidenum">
              <a:rPr lang="zh-CN" altLang="en-US" smtClean="0"/>
              <a:pPr>
                <a:defRPr/>
              </a:pPr>
              <a:t>51</a:t>
            </a:fld>
            <a:endParaRPr lang="en-US" altLang="zh-CN"/>
          </a:p>
        </p:txBody>
      </p:sp>
    </p:spTree>
    <p:extLst>
      <p:ext uri="{BB962C8B-B14F-4D97-AF65-F5344CB8AC3E}">
        <p14:creationId xmlns:p14="http://schemas.microsoft.com/office/powerpoint/2010/main" val="39496832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blinds(horizontal)">
                                      <p:cBhvr>
                                        <p:cTn id="12" dur="500"/>
                                        <p:tgtEl>
                                          <p:spTgt spid="15"/>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blinds(horizontal)">
                                      <p:cBhvr>
                                        <p:cTn id="15" dur="500"/>
                                        <p:tgtEl>
                                          <p:spTgt spid="1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blinds(horizontal)">
                                      <p:cBhvr>
                                        <p:cTn id="24" dur="500"/>
                                        <p:tgtEl>
                                          <p:spTgt spid="10"/>
                                        </p:tgtEl>
                                      </p:cBhvr>
                                    </p:animEffect>
                                  </p:childTnLst>
                                </p:cTn>
                              </p:par>
                              <p:par>
                                <p:cTn id="25" presetID="3" presetClass="entr" presetSubtype="10" fill="hold" grpId="0" nodeType="withEffect">
                                  <p:stCondLst>
                                    <p:cond delay="0"/>
                                  </p:stCondLst>
                                  <p:iterate type="lt">
                                    <p:tmPct val="0"/>
                                  </p:iterate>
                                  <p:childTnLst>
                                    <p:set>
                                      <p:cBhvr>
                                        <p:cTn id="26" dur="1" fill="hold">
                                          <p:stCondLst>
                                            <p:cond delay="0"/>
                                          </p:stCondLst>
                                        </p:cTn>
                                        <p:tgtEl>
                                          <p:spTgt spid="13"/>
                                        </p:tgtEl>
                                        <p:attrNameLst>
                                          <p:attrName>style.visibility</p:attrName>
                                        </p:attrNameLst>
                                      </p:cBhvr>
                                      <p:to>
                                        <p:strVal val="visible"/>
                                      </p:to>
                                    </p:set>
                                    <p:animEffect transition="in" filter="blinds(horizontal)">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8" grpId="0" animBg="1"/>
      <p:bldP spid="10" grpId="0" animBg="1"/>
      <p:bldP spid="12" grpId="0" animBg="1"/>
      <p:bldP spid="16"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0"/>
          <p:cNvGrpSpPr>
            <a:grpSpLocks/>
          </p:cNvGrpSpPr>
          <p:nvPr/>
        </p:nvGrpSpPr>
        <p:grpSpPr bwMode="auto">
          <a:xfrm>
            <a:off x="1774825" y="1665289"/>
            <a:ext cx="5365750" cy="4067175"/>
            <a:chOff x="1173" y="1275"/>
            <a:chExt cx="2292" cy="1909"/>
          </a:xfrm>
        </p:grpSpPr>
        <p:pic>
          <p:nvPicPr>
            <p:cNvPr id="4122" name="Picture 9" descr="http://himg2.huanqiu.com/attachment/091030/103d35468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3" y="1275"/>
              <a:ext cx="2292" cy="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23" name="Rectangle 32"/>
            <p:cNvSpPr>
              <a:spLocks noChangeArrowheads="1"/>
            </p:cNvSpPr>
            <p:nvPr/>
          </p:nvSpPr>
          <p:spPr bwMode="auto">
            <a:xfrm>
              <a:off x="2358" y="1320"/>
              <a:ext cx="522" cy="1656"/>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sz="2400"/>
            </a:p>
          </p:txBody>
        </p:sp>
        <p:sp>
          <p:nvSpPr>
            <p:cNvPr id="4124" name="Rectangle 33"/>
            <p:cNvSpPr>
              <a:spLocks noChangeArrowheads="1"/>
            </p:cNvSpPr>
            <p:nvPr/>
          </p:nvSpPr>
          <p:spPr bwMode="auto">
            <a:xfrm>
              <a:off x="2948" y="1321"/>
              <a:ext cx="476" cy="1656"/>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sz="2400"/>
            </a:p>
          </p:txBody>
        </p:sp>
      </p:grpSp>
      <p:graphicFrame>
        <p:nvGraphicFramePr>
          <p:cNvPr id="135192" name="Object 4"/>
          <p:cNvGraphicFramePr>
            <a:graphicFrameLocks noChangeAspect="1"/>
          </p:cNvGraphicFramePr>
          <p:nvPr/>
        </p:nvGraphicFramePr>
        <p:xfrm>
          <a:off x="4475164" y="1765300"/>
          <a:ext cx="2879725" cy="3657600"/>
        </p:xfrm>
        <a:graphic>
          <a:graphicData uri="http://schemas.openxmlformats.org/presentationml/2006/ole">
            <mc:AlternateContent xmlns:mc="http://schemas.openxmlformats.org/markup-compatibility/2006">
              <mc:Choice xmlns:v="urn:schemas-microsoft-com:vml" Requires="v">
                <p:oleObj spid="_x0000_s14556" name="Visio" r:id="rId5" imgW="3783106" imgH="4805441" progId="Visio.Drawing.11">
                  <p:embed/>
                </p:oleObj>
              </mc:Choice>
              <mc:Fallback>
                <p:oleObj name="Visio" r:id="rId5" imgW="3783106" imgH="4805441" progId="Visio.Drawing.11">
                  <p:embed/>
                  <p:pic>
                    <p:nvPicPr>
                      <p:cNvPr id="135192"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75164" y="1765300"/>
                        <a:ext cx="287972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oleObj>
              </mc:Fallback>
            </mc:AlternateContent>
          </a:graphicData>
        </a:graphic>
      </p:graphicFrame>
      <p:graphicFrame>
        <p:nvGraphicFramePr>
          <p:cNvPr id="135193" name="Object 5"/>
          <p:cNvGraphicFramePr>
            <a:graphicFrameLocks noChangeAspect="1"/>
          </p:cNvGraphicFramePr>
          <p:nvPr/>
        </p:nvGraphicFramePr>
        <p:xfrm>
          <a:off x="1595439" y="1657351"/>
          <a:ext cx="2879725" cy="3895725"/>
        </p:xfrm>
        <a:graphic>
          <a:graphicData uri="http://schemas.openxmlformats.org/presentationml/2006/ole">
            <mc:AlternateContent xmlns:mc="http://schemas.openxmlformats.org/markup-compatibility/2006">
              <mc:Choice xmlns:v="urn:schemas-microsoft-com:vml" Requires="v">
                <p:oleObj spid="_x0000_s14557" name="Visio" r:id="rId7" imgW="3707085" imgH="5033503" progId="Visio.Drawing.11">
                  <p:embed/>
                </p:oleObj>
              </mc:Choice>
              <mc:Fallback>
                <p:oleObj name="Visio" r:id="rId7" imgW="3707085" imgH="5033503" progId="Visio.Drawing.11">
                  <p:embed/>
                  <p:pic>
                    <p:nvPicPr>
                      <p:cNvPr id="135193"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95439" y="1657351"/>
                        <a:ext cx="2879725"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accent1">
                                  <a:gamma/>
                                  <a:shade val="60000"/>
                                  <a:invGamma/>
                                </a:schemeClr>
                              </a:outerShdw>
                            </a:effectLst>
                          </a14:hiddenEffects>
                        </a:ext>
                      </a:extLst>
                    </p:spPr>
                  </p:pic>
                </p:oleObj>
              </mc:Fallback>
            </mc:AlternateContent>
          </a:graphicData>
        </a:graphic>
      </p:graphicFrame>
      <p:sp>
        <p:nvSpPr>
          <p:cNvPr id="33" name="Rectangle 105"/>
          <p:cNvSpPr>
            <a:spLocks noChangeArrowheads="1"/>
          </p:cNvSpPr>
          <p:nvPr/>
        </p:nvSpPr>
        <p:spPr bwMode="auto">
          <a:xfrm>
            <a:off x="7392988" y="2904610"/>
            <a:ext cx="1751012" cy="369332"/>
          </a:xfrm>
          <a:prstGeom prst="rect">
            <a:avLst/>
          </a:prstGeom>
          <a:solidFill>
            <a:srgbClr val="0066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b="1" dirty="0">
                <a:solidFill>
                  <a:schemeClr val="bg1"/>
                </a:solidFill>
                <a:latin typeface="微软雅黑" pitchFamily="34" charset="-122"/>
                <a:ea typeface="微软雅黑" pitchFamily="34" charset="-122"/>
              </a:rPr>
              <a:t>计算节点异构</a:t>
            </a:r>
          </a:p>
        </p:txBody>
      </p:sp>
      <p:sp>
        <p:nvSpPr>
          <p:cNvPr id="26" name="Rectangle 105"/>
          <p:cNvSpPr>
            <a:spLocks noChangeArrowheads="1"/>
          </p:cNvSpPr>
          <p:nvPr/>
        </p:nvSpPr>
        <p:spPr bwMode="auto">
          <a:xfrm>
            <a:off x="7370764" y="2221984"/>
            <a:ext cx="1785937" cy="369332"/>
          </a:xfrm>
          <a:prstGeom prst="rect">
            <a:avLst/>
          </a:prstGeom>
          <a:solidFill>
            <a:srgbClr val="0066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b="1" dirty="0">
                <a:solidFill>
                  <a:schemeClr val="bg1"/>
                </a:solidFill>
                <a:latin typeface="微软雅黑" pitchFamily="34" charset="-122"/>
                <a:ea typeface="微软雅黑" pitchFamily="34" charset="-122"/>
              </a:rPr>
              <a:t>处理器异构</a:t>
            </a:r>
          </a:p>
        </p:txBody>
      </p:sp>
      <p:sp>
        <p:nvSpPr>
          <p:cNvPr id="2" name="Rectangle 105"/>
          <p:cNvSpPr>
            <a:spLocks noChangeArrowheads="1"/>
          </p:cNvSpPr>
          <p:nvPr/>
        </p:nvSpPr>
        <p:spPr bwMode="auto">
          <a:xfrm>
            <a:off x="7383463" y="3588822"/>
            <a:ext cx="1751012" cy="369332"/>
          </a:xfrm>
          <a:prstGeom prst="rect">
            <a:avLst/>
          </a:prstGeom>
          <a:solidFill>
            <a:srgbClr val="0066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b="1" dirty="0">
                <a:solidFill>
                  <a:schemeClr val="bg1"/>
                </a:solidFill>
                <a:latin typeface="微软雅黑" pitchFamily="34" charset="-122"/>
                <a:ea typeface="微软雅黑" pitchFamily="34" charset="-122"/>
              </a:rPr>
              <a:t>刀片异构</a:t>
            </a:r>
          </a:p>
        </p:txBody>
      </p:sp>
      <p:sp>
        <p:nvSpPr>
          <p:cNvPr id="3" name="Rectangle 105"/>
          <p:cNvSpPr>
            <a:spLocks noChangeArrowheads="1"/>
          </p:cNvSpPr>
          <p:nvPr/>
        </p:nvSpPr>
        <p:spPr bwMode="auto">
          <a:xfrm>
            <a:off x="7358063" y="4273035"/>
            <a:ext cx="1751012" cy="369332"/>
          </a:xfrm>
          <a:prstGeom prst="rect">
            <a:avLst/>
          </a:prstGeom>
          <a:solidFill>
            <a:srgbClr val="0066FF"/>
          </a:solidFill>
          <a:ln>
            <a:noFill/>
            <a:headEnd/>
            <a:tailEnd/>
          </a:ln>
        </p:spPr>
        <p:style>
          <a:lnRef idx="2">
            <a:schemeClr val="accent2">
              <a:shade val="50000"/>
            </a:schemeClr>
          </a:lnRef>
          <a:fillRef idx="1">
            <a:schemeClr val="accent2"/>
          </a:fillRef>
          <a:effectRef idx="0">
            <a:schemeClr val="accent2"/>
          </a:effectRef>
          <a:fontRef idx="minor">
            <a:schemeClr val="lt1"/>
          </a:fontRef>
        </p:style>
        <p:txBody>
          <a:bodyPr anchor="ctr">
            <a:spAutoFit/>
          </a:bodyPr>
          <a:lstStyle/>
          <a:p>
            <a:pPr latinLnBrk="1">
              <a:defRPr/>
            </a:pPr>
            <a:r>
              <a:rPr lang="zh-CN" altLang="en-US" b="1" dirty="0">
                <a:solidFill>
                  <a:schemeClr val="bg1"/>
                </a:solidFill>
                <a:latin typeface="微软雅黑" pitchFamily="34" charset="-122"/>
                <a:ea typeface="微软雅黑" pitchFamily="34" charset="-122"/>
              </a:rPr>
              <a:t>机柜异构</a:t>
            </a:r>
          </a:p>
        </p:txBody>
      </p:sp>
      <p:sp>
        <p:nvSpPr>
          <p:cNvPr id="135179" name="AutoShape 11"/>
          <p:cNvSpPr>
            <a:spLocks noChangeArrowheads="1"/>
          </p:cNvSpPr>
          <p:nvPr/>
        </p:nvSpPr>
        <p:spPr bwMode="auto">
          <a:xfrm>
            <a:off x="8185151" y="2603501"/>
            <a:ext cx="144463" cy="288925"/>
          </a:xfrm>
          <a:prstGeom prst="downArrow">
            <a:avLst>
              <a:gd name="adj1" fmla="val 50000"/>
              <a:gd name="adj2" fmla="val 50000"/>
            </a:avLst>
          </a:prstGeom>
          <a:solidFill>
            <a:srgbClr val="5BB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sz="2400"/>
          </a:p>
        </p:txBody>
      </p:sp>
      <p:sp>
        <p:nvSpPr>
          <p:cNvPr id="135180" name="AutoShape 12"/>
          <p:cNvSpPr>
            <a:spLocks noChangeArrowheads="1"/>
          </p:cNvSpPr>
          <p:nvPr/>
        </p:nvSpPr>
        <p:spPr bwMode="auto">
          <a:xfrm>
            <a:off x="8185151" y="3286126"/>
            <a:ext cx="144463" cy="288925"/>
          </a:xfrm>
          <a:prstGeom prst="downArrow">
            <a:avLst>
              <a:gd name="adj1" fmla="val 50000"/>
              <a:gd name="adj2" fmla="val 50000"/>
            </a:avLst>
          </a:prstGeom>
          <a:solidFill>
            <a:srgbClr val="5BB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sz="2400"/>
          </a:p>
        </p:txBody>
      </p:sp>
      <p:sp>
        <p:nvSpPr>
          <p:cNvPr id="135181" name="AutoShape 13"/>
          <p:cNvSpPr>
            <a:spLocks noChangeArrowheads="1"/>
          </p:cNvSpPr>
          <p:nvPr/>
        </p:nvSpPr>
        <p:spPr bwMode="auto">
          <a:xfrm>
            <a:off x="8185151" y="3970339"/>
            <a:ext cx="144463" cy="288925"/>
          </a:xfrm>
          <a:prstGeom prst="downArrow">
            <a:avLst>
              <a:gd name="adj1" fmla="val 50000"/>
              <a:gd name="adj2" fmla="val 50000"/>
            </a:avLst>
          </a:prstGeom>
          <a:solidFill>
            <a:srgbClr val="5BBE4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eaVert" wrap="none" anchor="ct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algn="l" eaLnBrk="1" hangingPunct="1"/>
            <a:endParaRPr lang="zh-CN" altLang="en-US" sz="2400"/>
          </a:p>
        </p:txBody>
      </p:sp>
      <p:sp>
        <p:nvSpPr>
          <p:cNvPr id="4108" name="AutoShape 18"/>
          <p:cNvSpPr>
            <a:spLocks/>
          </p:cNvSpPr>
          <p:nvPr/>
        </p:nvSpPr>
        <p:spPr bwMode="auto">
          <a:xfrm>
            <a:off x="9358313" y="2228851"/>
            <a:ext cx="1022350" cy="360363"/>
          </a:xfrm>
          <a:prstGeom prst="borderCallout1">
            <a:avLst>
              <a:gd name="adj1" fmla="val 31718"/>
              <a:gd name="adj2" fmla="val -7454"/>
              <a:gd name="adj3" fmla="val 31278"/>
              <a:gd name="adj4" fmla="val -17856"/>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rgbClr val="FF3300"/>
                </a:solidFill>
              </a:rPr>
              <a:t>25.6 GB/s</a:t>
            </a:r>
          </a:p>
        </p:txBody>
      </p:sp>
      <p:sp>
        <p:nvSpPr>
          <p:cNvPr id="135187" name="AutoShape 19"/>
          <p:cNvSpPr>
            <a:spLocks/>
          </p:cNvSpPr>
          <p:nvPr/>
        </p:nvSpPr>
        <p:spPr bwMode="auto">
          <a:xfrm>
            <a:off x="9358313" y="2941638"/>
            <a:ext cx="1022350" cy="360362"/>
          </a:xfrm>
          <a:prstGeom prst="borderCallout1">
            <a:avLst>
              <a:gd name="adj1" fmla="val 31718"/>
              <a:gd name="adj2" fmla="val -6741"/>
              <a:gd name="adj3" fmla="val 31278"/>
              <a:gd name="adj4" fmla="val -16153"/>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rgbClr val="FF3300"/>
                </a:solidFill>
              </a:rPr>
              <a:t>16 GB/s</a:t>
            </a:r>
          </a:p>
        </p:txBody>
      </p:sp>
      <p:sp>
        <p:nvSpPr>
          <p:cNvPr id="135188" name="AutoShape 20"/>
          <p:cNvSpPr>
            <a:spLocks/>
          </p:cNvSpPr>
          <p:nvPr/>
        </p:nvSpPr>
        <p:spPr bwMode="auto">
          <a:xfrm>
            <a:off x="9358313" y="3587751"/>
            <a:ext cx="1022350" cy="398463"/>
          </a:xfrm>
          <a:prstGeom prst="borderCallout1">
            <a:avLst>
              <a:gd name="adj1" fmla="val 28685"/>
              <a:gd name="adj2" fmla="val -6829"/>
              <a:gd name="adj3" fmla="val 28685"/>
              <a:gd name="adj4" fmla="val -16356"/>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600" b="1">
                <a:solidFill>
                  <a:srgbClr val="FF3300"/>
                </a:solidFill>
              </a:rPr>
              <a:t>10 GB/s</a:t>
            </a:r>
          </a:p>
        </p:txBody>
      </p:sp>
      <p:sp>
        <p:nvSpPr>
          <p:cNvPr id="135189" name="AutoShape 21"/>
          <p:cNvSpPr>
            <a:spLocks/>
          </p:cNvSpPr>
          <p:nvPr/>
        </p:nvSpPr>
        <p:spPr bwMode="auto">
          <a:xfrm>
            <a:off x="9358313" y="4273551"/>
            <a:ext cx="1022350" cy="360363"/>
          </a:xfrm>
          <a:prstGeom prst="borderCallout1">
            <a:avLst>
              <a:gd name="adj1" fmla="val 31718"/>
              <a:gd name="adj2" fmla="val -6741"/>
              <a:gd name="adj3" fmla="val 31278"/>
              <a:gd name="adj4" fmla="val -15310"/>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kumimoji="1" sz="20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0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0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0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0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800" b="1">
                <a:solidFill>
                  <a:srgbClr val="FF3300"/>
                </a:solidFill>
              </a:rPr>
              <a:t>5 </a:t>
            </a:r>
            <a:r>
              <a:rPr lang="en-US" altLang="zh-CN" sz="1600" b="1">
                <a:solidFill>
                  <a:srgbClr val="FF3300"/>
                </a:solidFill>
              </a:rPr>
              <a:t>GB/s</a:t>
            </a:r>
          </a:p>
        </p:txBody>
      </p:sp>
      <p:sp>
        <p:nvSpPr>
          <p:cNvPr id="135206" name="Text Box 38"/>
          <p:cNvSpPr txBox="1">
            <a:spLocks noChangeArrowheads="1"/>
          </p:cNvSpPr>
          <p:nvPr/>
        </p:nvSpPr>
        <p:spPr bwMode="auto">
          <a:xfrm>
            <a:off x="8975726" y="1749425"/>
            <a:ext cx="1692275" cy="369888"/>
          </a:xfrm>
          <a:prstGeom prst="rect">
            <a:avLst/>
          </a:prstGeom>
          <a:noFill/>
          <a:ln w="9525">
            <a:noFill/>
            <a:miter lim="800000"/>
            <a:headEnd/>
            <a:tailEnd/>
          </a:ln>
          <a:effectLst>
            <a:prstShdw prst="shdw17" dist="17961" dir="2700000">
              <a:schemeClr val="accent1">
                <a:gamma/>
                <a:shade val="60000"/>
                <a:invGamma/>
              </a:schemeClr>
            </a:prstShdw>
          </a:effectLst>
        </p:spPr>
        <p:txBody>
          <a:bodyPr>
            <a:spAutoFit/>
          </a:bodyPr>
          <a:lstStyle/>
          <a:p>
            <a:pPr algn="l">
              <a:spcBef>
                <a:spcPct val="50000"/>
              </a:spcBef>
              <a:defRPr/>
            </a:pPr>
            <a:r>
              <a:rPr lang="zh-CN" altLang="en-US" b="1" dirty="0">
                <a:solidFill>
                  <a:srgbClr val="FF3300"/>
                </a:solidFill>
                <a:latin typeface="微软雅黑" pitchFamily="34" charset="-122"/>
                <a:ea typeface="微软雅黑" pitchFamily="34" charset="-122"/>
              </a:rPr>
              <a:t>访问</a:t>
            </a:r>
            <a:r>
              <a:rPr lang="en-US" altLang="zh-CN" b="1" dirty="0">
                <a:solidFill>
                  <a:srgbClr val="FF3300"/>
                </a:solidFill>
                <a:latin typeface="微软雅黑" pitchFamily="34" charset="-122"/>
                <a:ea typeface="微软雅黑" pitchFamily="34" charset="-122"/>
              </a:rPr>
              <a:t>/</a:t>
            </a:r>
            <a:r>
              <a:rPr lang="zh-CN" altLang="en-US" b="1" dirty="0">
                <a:solidFill>
                  <a:srgbClr val="FF3300"/>
                </a:solidFill>
                <a:latin typeface="微软雅黑" pitchFamily="34" charset="-122"/>
                <a:ea typeface="微软雅黑" pitchFamily="34" charset="-122"/>
              </a:rPr>
              <a:t>通信速率</a:t>
            </a:r>
          </a:p>
        </p:txBody>
      </p:sp>
      <p:sp>
        <p:nvSpPr>
          <p:cNvPr id="135207" name="Line 39"/>
          <p:cNvSpPr>
            <a:spLocks noChangeShapeType="1"/>
          </p:cNvSpPr>
          <p:nvPr/>
        </p:nvSpPr>
        <p:spPr bwMode="auto">
          <a:xfrm flipV="1">
            <a:off x="10488613" y="2243139"/>
            <a:ext cx="0" cy="2484437"/>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 name="矩形 26"/>
          <p:cNvSpPr/>
          <p:nvPr/>
        </p:nvSpPr>
        <p:spPr bwMode="auto">
          <a:xfrm>
            <a:off x="3071813" y="4577040"/>
            <a:ext cx="539750" cy="369332"/>
          </a:xfrm>
          <a:prstGeom prst="rect">
            <a:avLst/>
          </a:prstGeom>
          <a:noFill/>
          <a:ln>
            <a:solidFill>
              <a:srgbClr val="FF000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28" name="矩形 27"/>
          <p:cNvSpPr/>
          <p:nvPr/>
        </p:nvSpPr>
        <p:spPr bwMode="auto">
          <a:xfrm>
            <a:off x="3071813" y="5111750"/>
            <a:ext cx="539750" cy="369888"/>
          </a:xfrm>
          <a:prstGeom prst="rect">
            <a:avLst/>
          </a:prstGeom>
          <a:noFill/>
          <a:ln>
            <a:solidFill>
              <a:srgbClr val="FF000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29" name="矩形 28"/>
          <p:cNvSpPr/>
          <p:nvPr/>
        </p:nvSpPr>
        <p:spPr bwMode="auto">
          <a:xfrm>
            <a:off x="3000375" y="4161909"/>
            <a:ext cx="1366838" cy="369332"/>
          </a:xfrm>
          <a:prstGeom prst="rect">
            <a:avLst/>
          </a:prstGeom>
          <a:noFill/>
          <a:ln>
            <a:solidFill>
              <a:srgbClr val="0066FF"/>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30" name="矩形 29"/>
          <p:cNvSpPr/>
          <p:nvPr/>
        </p:nvSpPr>
        <p:spPr bwMode="auto">
          <a:xfrm>
            <a:off x="4548189" y="4019034"/>
            <a:ext cx="1368425" cy="369332"/>
          </a:xfrm>
          <a:prstGeom prst="rect">
            <a:avLst/>
          </a:prstGeom>
          <a:noFill/>
          <a:ln>
            <a:solidFill>
              <a:srgbClr val="0066FF"/>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31" name="矩形 30"/>
          <p:cNvSpPr/>
          <p:nvPr/>
        </p:nvSpPr>
        <p:spPr bwMode="auto">
          <a:xfrm>
            <a:off x="1595439" y="3461028"/>
            <a:ext cx="2879725" cy="369332"/>
          </a:xfrm>
          <a:prstGeom prst="rect">
            <a:avLst/>
          </a:prstGeom>
          <a:noFill/>
          <a:ln>
            <a:solidFill>
              <a:srgbClr val="00B05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32" name="矩形 31"/>
          <p:cNvSpPr/>
          <p:nvPr/>
        </p:nvSpPr>
        <p:spPr bwMode="auto">
          <a:xfrm>
            <a:off x="4511675" y="3460234"/>
            <a:ext cx="2844800" cy="369332"/>
          </a:xfrm>
          <a:prstGeom prst="rect">
            <a:avLst/>
          </a:prstGeom>
          <a:noFill/>
          <a:ln>
            <a:solidFill>
              <a:srgbClr val="00B050"/>
            </a:solidFill>
            <a:prstDash val="sysDash"/>
            <a:headEnd type="none" w="med" len="med"/>
            <a:tailEnd type="none" w="med" len="med"/>
          </a:ln>
        </p:spPr>
        <p:style>
          <a:lnRef idx="2">
            <a:schemeClr val="accent2"/>
          </a:lnRef>
          <a:fillRef idx="1">
            <a:schemeClr val="lt1"/>
          </a:fillRef>
          <a:effectRef idx="0">
            <a:schemeClr val="accent2"/>
          </a:effectRef>
          <a:fontRef idx="minor">
            <a:schemeClr val="dk1"/>
          </a:fontRef>
        </p:style>
        <p:txBody>
          <a:bodyPr lIns="0" tIns="0" rIns="0" bIns="0" anchor="ctr">
            <a:spAutoFit/>
          </a:bodyPr>
          <a:lstStyle/>
          <a:p>
            <a:pPr latinLnBrk="1">
              <a:defRPr/>
            </a:pPr>
            <a:endParaRPr lang="zh-CN" altLang="en-US" sz="2400" b="1" dirty="0">
              <a:solidFill>
                <a:srgbClr val="FF0000"/>
              </a:solidFill>
              <a:latin typeface="微软雅黑" pitchFamily="34" charset="-122"/>
              <a:ea typeface="微软雅黑" pitchFamily="34" charset="-122"/>
            </a:endParaRPr>
          </a:p>
        </p:txBody>
      </p:sp>
      <p:sp>
        <p:nvSpPr>
          <p:cNvPr id="37" name="圆角矩形 12"/>
          <p:cNvSpPr>
            <a:spLocks noChangeArrowheads="1"/>
          </p:cNvSpPr>
          <p:nvPr/>
        </p:nvSpPr>
        <p:spPr bwMode="auto">
          <a:xfrm>
            <a:off x="3143250" y="3491751"/>
            <a:ext cx="5130800" cy="1342936"/>
          </a:xfrm>
          <a:prstGeom prst="roundRect">
            <a:avLst>
              <a:gd name="adj" fmla="val 12454"/>
            </a:avLst>
          </a:prstGeom>
          <a:solidFill>
            <a:schemeClr val="bg1"/>
          </a:solidFill>
          <a:ln w="25400">
            <a:solidFill>
              <a:srgbClr val="0066FF"/>
            </a:solidFill>
            <a:miter lim="800000"/>
            <a:headEnd/>
            <a:tailEnd/>
          </a:ln>
        </p:spPr>
        <p:txBody>
          <a:bodyPr rIns="0" anchor="ctr">
            <a:spAutoFit/>
          </a:bodyPr>
          <a:lstStyle/>
          <a:p>
            <a:pPr>
              <a:defRPr/>
            </a:pPr>
            <a:r>
              <a:rPr lang="zh-CN" altLang="en-US" sz="2400" b="1" dirty="0">
                <a:solidFill>
                  <a:srgbClr val="FF0000"/>
                </a:solidFill>
                <a:ea typeface="微软雅黑" pitchFamily="34" charset="-122"/>
              </a:rPr>
              <a:t>问        题</a:t>
            </a:r>
            <a:endParaRPr lang="en-US" altLang="zh-CN" sz="2400" b="1" dirty="0">
              <a:solidFill>
                <a:srgbClr val="FF0000"/>
              </a:solidFill>
              <a:ea typeface="微软雅黑" pitchFamily="34" charset="-122"/>
            </a:endParaRPr>
          </a:p>
          <a:p>
            <a:pPr algn="l">
              <a:spcBef>
                <a:spcPts val="600"/>
              </a:spcBef>
              <a:spcAft>
                <a:spcPts val="600"/>
              </a:spcAft>
              <a:buClr>
                <a:srgbClr val="8181FF"/>
              </a:buClr>
              <a:buFont typeface="Wingdings" pitchFamily="2" charset="2"/>
              <a:buChar char="l"/>
              <a:defRPr/>
            </a:pPr>
            <a:r>
              <a:rPr lang="zh-CN" altLang="en-US" b="1" dirty="0">
                <a:latin typeface="微软雅黑" pitchFamily="34" charset="-122"/>
                <a:ea typeface="微软雅黑" pitchFamily="34" charset="-122"/>
              </a:rPr>
              <a:t> 应用跟不上硬件发展水平</a:t>
            </a:r>
            <a:endParaRPr lang="en-US" altLang="zh-CN" b="1" dirty="0">
              <a:latin typeface="微软雅黑" pitchFamily="34" charset="-122"/>
              <a:ea typeface="微软雅黑" pitchFamily="34" charset="-122"/>
            </a:endParaRPr>
          </a:p>
          <a:p>
            <a:pPr algn="l">
              <a:spcBef>
                <a:spcPts val="600"/>
              </a:spcBef>
              <a:spcAft>
                <a:spcPts val="600"/>
              </a:spcAft>
              <a:buClr>
                <a:srgbClr val="8181FF"/>
              </a:buClr>
              <a:buFont typeface="Wingdings" pitchFamily="2" charset="2"/>
              <a:buChar char="l"/>
              <a:defRPr/>
            </a:pPr>
            <a:r>
              <a:rPr lang="zh-CN" altLang="en-US" b="1" spc="-100" dirty="0">
                <a:latin typeface="微软雅黑" pitchFamily="34" charset="-122"/>
                <a:ea typeface="微软雅黑" pitchFamily="34" charset="-122"/>
              </a:rPr>
              <a:t> 应用程序的效率低</a:t>
            </a:r>
            <a:r>
              <a:rPr lang="zh-CN" altLang="en-US" b="1" spc="-100" dirty="0">
                <a:latin typeface="+mj-lt"/>
                <a:ea typeface="微软雅黑" pitchFamily="34" charset="-122"/>
              </a:rPr>
              <a:t>于</a:t>
            </a:r>
            <a:r>
              <a:rPr lang="en-US" altLang="zh-CN" b="1" spc="-100" dirty="0">
                <a:latin typeface="+mj-lt"/>
                <a:ea typeface="微软雅黑" pitchFamily="34" charset="-122"/>
              </a:rPr>
              <a:t>LINPACK</a:t>
            </a:r>
            <a:r>
              <a:rPr lang="zh-CN" altLang="en-US" b="1" spc="-100" dirty="0">
                <a:latin typeface="微软雅黑" pitchFamily="34" charset="-122"/>
                <a:ea typeface="微软雅黑" pitchFamily="34" charset="-122"/>
              </a:rPr>
              <a:t>测试效率</a:t>
            </a:r>
            <a:endParaRPr lang="zh-CN" altLang="en-US" b="1" dirty="0">
              <a:latin typeface="微软雅黑" pitchFamily="34" charset="-122"/>
              <a:ea typeface="微软雅黑" pitchFamily="34" charset="-122"/>
            </a:endParaRPr>
          </a:p>
        </p:txBody>
      </p:sp>
      <p:sp>
        <p:nvSpPr>
          <p:cNvPr id="5" name="标题 4"/>
          <p:cNvSpPr>
            <a:spLocks noGrp="1"/>
          </p:cNvSpPr>
          <p:nvPr>
            <p:ph type="title"/>
          </p:nvPr>
        </p:nvSpPr>
        <p:spPr/>
        <p:txBody>
          <a:bodyPr/>
          <a:lstStyle/>
          <a:p>
            <a:r>
              <a:rPr lang="zh-CN" altLang="en-US" dirty="0"/>
              <a:t>挑战二：适应新型体系结构的软件</a:t>
            </a:r>
          </a:p>
        </p:txBody>
      </p:sp>
      <p:sp>
        <p:nvSpPr>
          <p:cNvPr id="7" name="灯片编号占位符 6">
            <a:extLst>
              <a:ext uri="{FF2B5EF4-FFF2-40B4-BE49-F238E27FC236}">
                <a16:creationId xmlns:a16="http://schemas.microsoft.com/office/drawing/2014/main" id="{259BB6A5-8B18-490F-B309-249CB2FF8B7E}"/>
              </a:ext>
            </a:extLst>
          </p:cNvPr>
          <p:cNvSpPr>
            <a:spLocks noGrp="1"/>
          </p:cNvSpPr>
          <p:nvPr>
            <p:ph type="sldNum" sz="quarter" idx="12"/>
          </p:nvPr>
        </p:nvSpPr>
        <p:spPr/>
        <p:txBody>
          <a:bodyPr/>
          <a:lstStyle/>
          <a:p>
            <a:pPr>
              <a:defRPr/>
            </a:pPr>
            <a:fld id="{583DEA8B-54F5-4C01-8179-5128A4612E80}" type="slidenum">
              <a:rPr lang="zh-CN" altLang="en-US" smtClean="0"/>
              <a:pPr>
                <a:defRPr/>
              </a:pPr>
              <a:t>52</a:t>
            </a:fld>
            <a:endParaRPr lang="en-US" altLang="zh-CN"/>
          </a:p>
        </p:txBody>
      </p:sp>
    </p:spTree>
    <p:extLst>
      <p:ext uri="{BB962C8B-B14F-4D97-AF65-F5344CB8AC3E}">
        <p14:creationId xmlns:p14="http://schemas.microsoft.com/office/powerpoint/2010/main" val="270176428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ppt_x"/>
                                          </p:val>
                                        </p:tav>
                                        <p:tav tm="100000">
                                          <p:val>
                                            <p:strVal val="#ppt_x"/>
                                          </p:val>
                                        </p:tav>
                                      </p:tavLst>
                                    </p:anim>
                                    <p:anim calcmode="lin" valueType="num">
                                      <p:cBhvr additive="base">
                                        <p:cTn id="12" dur="500" fill="hold"/>
                                        <p:tgtEl>
                                          <p:spTgt spid="30"/>
                                        </p:tgtEl>
                                        <p:attrNameLst>
                                          <p:attrName>ppt_y</p:attrName>
                                        </p:attrNameLst>
                                      </p:cBhvr>
                                      <p:tavLst>
                                        <p:tav tm="0">
                                          <p:val>
                                            <p:strVal val="1+#ppt_h/2"/>
                                          </p:val>
                                        </p:tav>
                                        <p:tav tm="100000">
                                          <p:val>
                                            <p:strVal val="#ppt_y"/>
                                          </p:val>
                                        </p:tav>
                                      </p:tavLst>
                                    </p:anim>
                                  </p:childTnLst>
                                </p:cTn>
                              </p:par>
                              <p:par>
                                <p:cTn id="13" presetID="1" presetClass="entr" presetSubtype="0" fill="hold" grpId="0" nodeType="withEffect">
                                  <p:stCondLst>
                                    <p:cond delay="0"/>
                                  </p:stCondLst>
                                  <p:childTnLst>
                                    <p:set>
                                      <p:cBhvr>
                                        <p:cTn id="14" dur="1" fill="hold">
                                          <p:stCondLst>
                                            <p:cond delay="0"/>
                                          </p:stCondLst>
                                        </p:cTn>
                                        <p:tgtEl>
                                          <p:spTgt spid="13517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518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ppt_x"/>
                                          </p:val>
                                        </p:tav>
                                        <p:tav tm="100000">
                                          <p:val>
                                            <p:strVal val="#ppt_x"/>
                                          </p:val>
                                        </p:tav>
                                      </p:tavLst>
                                    </p:anim>
                                    <p:anim calcmode="lin" valueType="num">
                                      <p:cBhvr additive="base">
                                        <p:cTn id="24" dur="500" fill="hold"/>
                                        <p:tgtEl>
                                          <p:spTgt spid="3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13518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5188"/>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4" presetClass="exit" presetSubtype="16" fill="hold" grpId="0" nodeType="clickEffect">
                                  <p:stCondLst>
                                    <p:cond delay="0"/>
                                  </p:stCondLst>
                                  <p:childTnLst>
                                    <p:animEffect transition="out" filter="box(in)">
                                      <p:cBhvr>
                                        <p:cTn id="38" dur="500"/>
                                        <p:tgtEl>
                                          <p:spTgt spid="27"/>
                                        </p:tgtEl>
                                      </p:cBhvr>
                                    </p:animEffect>
                                    <p:set>
                                      <p:cBhvr>
                                        <p:cTn id="39" dur="1" fill="hold">
                                          <p:stCondLst>
                                            <p:cond delay="499"/>
                                          </p:stCondLst>
                                        </p:cTn>
                                        <p:tgtEl>
                                          <p:spTgt spid="27"/>
                                        </p:tgtEl>
                                        <p:attrNameLst>
                                          <p:attrName>style.visibility</p:attrName>
                                        </p:attrNameLst>
                                      </p:cBhvr>
                                      <p:to>
                                        <p:strVal val="hidden"/>
                                      </p:to>
                                    </p:set>
                                  </p:childTnLst>
                                </p:cTn>
                              </p:par>
                              <p:par>
                                <p:cTn id="40" presetID="4" presetClass="exit" presetSubtype="16" fill="hold" grpId="0" nodeType="withEffect">
                                  <p:stCondLst>
                                    <p:cond delay="0"/>
                                  </p:stCondLst>
                                  <p:childTnLst>
                                    <p:animEffect transition="out" filter="box(in)">
                                      <p:cBhvr>
                                        <p:cTn id="41" dur="500"/>
                                        <p:tgtEl>
                                          <p:spTgt spid="28"/>
                                        </p:tgtEl>
                                      </p:cBhvr>
                                    </p:animEffect>
                                    <p:set>
                                      <p:cBhvr>
                                        <p:cTn id="42" dur="1" fill="hold">
                                          <p:stCondLst>
                                            <p:cond delay="499"/>
                                          </p:stCondLst>
                                        </p:cTn>
                                        <p:tgtEl>
                                          <p:spTgt spid="28"/>
                                        </p:tgtEl>
                                        <p:attrNameLst>
                                          <p:attrName>style.visibility</p:attrName>
                                        </p:attrNameLst>
                                      </p:cBhvr>
                                      <p:to>
                                        <p:strVal val="hidden"/>
                                      </p:to>
                                    </p:set>
                                  </p:childTnLst>
                                </p:cTn>
                              </p:par>
                              <p:par>
                                <p:cTn id="43" presetID="4" presetClass="exit" presetSubtype="16" fill="hold" grpId="0" nodeType="withEffect">
                                  <p:stCondLst>
                                    <p:cond delay="0"/>
                                  </p:stCondLst>
                                  <p:childTnLst>
                                    <p:animEffect transition="out" filter="box(in)">
                                      <p:cBhvr>
                                        <p:cTn id="44" dur="500"/>
                                        <p:tgtEl>
                                          <p:spTgt spid="29"/>
                                        </p:tgtEl>
                                      </p:cBhvr>
                                    </p:animEffect>
                                    <p:set>
                                      <p:cBhvr>
                                        <p:cTn id="45" dur="1" fill="hold">
                                          <p:stCondLst>
                                            <p:cond delay="499"/>
                                          </p:stCondLst>
                                        </p:cTn>
                                        <p:tgtEl>
                                          <p:spTgt spid="29"/>
                                        </p:tgtEl>
                                        <p:attrNameLst>
                                          <p:attrName>style.visibility</p:attrName>
                                        </p:attrNameLst>
                                      </p:cBhvr>
                                      <p:to>
                                        <p:strVal val="hidden"/>
                                      </p:to>
                                    </p:set>
                                  </p:childTnLst>
                                </p:cTn>
                              </p:par>
                              <p:par>
                                <p:cTn id="46" presetID="4" presetClass="exit" presetSubtype="16" fill="hold" grpId="1" nodeType="withEffect">
                                  <p:stCondLst>
                                    <p:cond delay="0"/>
                                  </p:stCondLst>
                                  <p:childTnLst>
                                    <p:animEffect transition="out" filter="box(in)">
                                      <p:cBhvr>
                                        <p:cTn id="47" dur="500"/>
                                        <p:tgtEl>
                                          <p:spTgt spid="30"/>
                                        </p:tgtEl>
                                      </p:cBhvr>
                                    </p:animEffect>
                                    <p:set>
                                      <p:cBhvr>
                                        <p:cTn id="48" dur="1" fill="hold">
                                          <p:stCondLst>
                                            <p:cond delay="499"/>
                                          </p:stCondLst>
                                        </p:cTn>
                                        <p:tgtEl>
                                          <p:spTgt spid="30"/>
                                        </p:tgtEl>
                                        <p:attrNameLst>
                                          <p:attrName>style.visibility</p:attrName>
                                        </p:attrNameLst>
                                      </p:cBhvr>
                                      <p:to>
                                        <p:strVal val="hidden"/>
                                      </p:to>
                                    </p:set>
                                  </p:childTnLst>
                                </p:cTn>
                              </p:par>
                              <p:par>
                                <p:cTn id="49" presetID="4" presetClass="exit" presetSubtype="16" fill="hold" grpId="1" nodeType="withEffect">
                                  <p:stCondLst>
                                    <p:cond delay="0"/>
                                  </p:stCondLst>
                                  <p:childTnLst>
                                    <p:animEffect transition="out" filter="box(in)">
                                      <p:cBhvr>
                                        <p:cTn id="50" dur="500"/>
                                        <p:tgtEl>
                                          <p:spTgt spid="32"/>
                                        </p:tgtEl>
                                      </p:cBhvr>
                                    </p:animEffect>
                                    <p:set>
                                      <p:cBhvr>
                                        <p:cTn id="51" dur="1" fill="hold">
                                          <p:stCondLst>
                                            <p:cond delay="499"/>
                                          </p:stCondLst>
                                        </p:cTn>
                                        <p:tgtEl>
                                          <p:spTgt spid="32"/>
                                        </p:tgtEl>
                                        <p:attrNameLst>
                                          <p:attrName>style.visibility</p:attrName>
                                        </p:attrNameLst>
                                      </p:cBhvr>
                                      <p:to>
                                        <p:strVal val="hidden"/>
                                      </p:to>
                                    </p:set>
                                  </p:childTnLst>
                                </p:cTn>
                              </p:par>
                              <p:par>
                                <p:cTn id="52" presetID="4" presetClass="exit" presetSubtype="16" fill="hold" grpId="1" nodeType="withEffect">
                                  <p:stCondLst>
                                    <p:cond delay="0"/>
                                  </p:stCondLst>
                                  <p:childTnLst>
                                    <p:animEffect transition="out" filter="box(in)">
                                      <p:cBhvr>
                                        <p:cTn id="53" dur="500"/>
                                        <p:tgtEl>
                                          <p:spTgt spid="31"/>
                                        </p:tgtEl>
                                      </p:cBhvr>
                                    </p:animEffect>
                                    <p:set>
                                      <p:cBhvr>
                                        <p:cTn id="54" dur="1" fill="hold">
                                          <p:stCondLst>
                                            <p:cond delay="499"/>
                                          </p:stCondLst>
                                        </p:cTn>
                                        <p:tgtEl>
                                          <p:spTgt spid="31"/>
                                        </p:tgtEl>
                                        <p:attrNameLst>
                                          <p:attrName>style.visibility</p:attrName>
                                        </p:attrNameLst>
                                      </p:cBhvr>
                                      <p:to>
                                        <p:strVal val="hidden"/>
                                      </p:to>
                                    </p:set>
                                  </p:childTnLst>
                                </p:cTn>
                              </p:par>
                              <p:par>
                                <p:cTn id="55" presetID="4" presetClass="exit" presetSubtype="16" fill="hold" nodeType="withEffect">
                                  <p:stCondLst>
                                    <p:cond delay="0"/>
                                  </p:stCondLst>
                                  <p:childTnLst>
                                    <p:animEffect transition="out" filter="box(in)">
                                      <p:cBhvr>
                                        <p:cTn id="56" dur="500"/>
                                        <p:tgtEl>
                                          <p:spTgt spid="135192"/>
                                        </p:tgtEl>
                                      </p:cBhvr>
                                    </p:animEffect>
                                    <p:set>
                                      <p:cBhvr>
                                        <p:cTn id="57" dur="1" fill="hold">
                                          <p:stCondLst>
                                            <p:cond delay="499"/>
                                          </p:stCondLst>
                                        </p:cTn>
                                        <p:tgtEl>
                                          <p:spTgt spid="135192"/>
                                        </p:tgtEl>
                                        <p:attrNameLst>
                                          <p:attrName>style.visibility</p:attrName>
                                        </p:attrNameLst>
                                      </p:cBhvr>
                                      <p:to>
                                        <p:strVal val="hidden"/>
                                      </p:to>
                                    </p:set>
                                  </p:childTnLst>
                                </p:cTn>
                              </p:par>
                              <p:par>
                                <p:cTn id="58" presetID="4" presetClass="exit" presetSubtype="16" fill="hold" nodeType="withEffect">
                                  <p:stCondLst>
                                    <p:cond delay="0"/>
                                  </p:stCondLst>
                                  <p:childTnLst>
                                    <p:animEffect transition="out" filter="box(in)">
                                      <p:cBhvr>
                                        <p:cTn id="59" dur="500"/>
                                        <p:tgtEl>
                                          <p:spTgt spid="135193"/>
                                        </p:tgtEl>
                                      </p:cBhvr>
                                    </p:animEffect>
                                    <p:set>
                                      <p:cBhvr>
                                        <p:cTn id="60" dur="1" fill="hold">
                                          <p:stCondLst>
                                            <p:cond delay="499"/>
                                          </p:stCondLst>
                                        </p:cTn>
                                        <p:tgtEl>
                                          <p:spTgt spid="13519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1351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3518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
                                        </p:tgtEl>
                                        <p:attrNameLst>
                                          <p:attrName>style.visibility</p:attrName>
                                        </p:attrNameLst>
                                      </p:cBhvr>
                                      <p:to>
                                        <p:strVal val="visible"/>
                                      </p:to>
                                    </p:set>
                                  </p:childTnLst>
                                </p:cTn>
                              </p:par>
                            </p:childTnLst>
                          </p:cTn>
                        </p:par>
                      </p:childTnLst>
                    </p:cTn>
                  </p:par>
                  <p:par>
                    <p:cTn id="69" fill="hold" nodeType="clickPar">
                      <p:stCondLst>
                        <p:cond delay="indefinite"/>
                      </p:stCondLst>
                      <p:childTnLst>
                        <p:par>
                          <p:cTn id="70" fill="hold" nodeType="withGroup">
                            <p:stCondLst>
                              <p:cond delay="0"/>
                            </p:stCondLst>
                            <p:childTnLst>
                              <p:par>
                                <p:cTn id="71" presetID="1" presetClass="entr" presetSubtype="0" fill="hold" nodeType="clickEffect">
                                  <p:stCondLst>
                                    <p:cond delay="0"/>
                                  </p:stCondLst>
                                  <p:childTnLst>
                                    <p:set>
                                      <p:cBhvr>
                                        <p:cTn id="72" dur="1" fill="hold">
                                          <p:stCondLst>
                                            <p:cond delay="0"/>
                                          </p:stCondLst>
                                        </p:cTn>
                                        <p:tgtEl>
                                          <p:spTgt spid="135207"/>
                                        </p:tgtEl>
                                        <p:attrNameLst>
                                          <p:attrName>style.visibility</p:attrName>
                                        </p:attrNameLst>
                                      </p:cBhvr>
                                      <p:to>
                                        <p:strVal val="visible"/>
                                      </p:to>
                                    </p:set>
                                  </p:childTnLst>
                                </p:cTn>
                              </p:par>
                            </p:childTnLst>
                          </p:cTn>
                        </p:par>
                      </p:childTnLst>
                    </p:cTn>
                  </p:par>
                  <p:par>
                    <p:cTn id="73" fill="hold" nodeType="clickPar">
                      <p:stCondLst>
                        <p:cond delay="indefinite"/>
                      </p:stCondLst>
                      <p:childTnLst>
                        <p:par>
                          <p:cTn id="74" fill="hold" nodeType="withGroup">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blinds(horizontal)">
                                      <p:cBhvr>
                                        <p:cTn id="7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 grpId="0" animBg="1"/>
      <p:bldP spid="135179" grpId="0" animBg="1"/>
      <p:bldP spid="135180" grpId="0" animBg="1"/>
      <p:bldP spid="135181" grpId="0" animBg="1"/>
      <p:bldP spid="135187" grpId="0" animBg="1"/>
      <p:bldP spid="135189" grpId="0" animBg="1"/>
      <p:bldP spid="27" grpId="0" animBg="1"/>
      <p:bldP spid="28" grpId="0" animBg="1"/>
      <p:bldP spid="29" grpId="0" animBg="1"/>
      <p:bldP spid="30" grpId="0" animBg="1"/>
      <p:bldP spid="30" grpId="1" animBg="1"/>
      <p:bldP spid="31" grpId="0" animBg="1"/>
      <p:bldP spid="31" grpId="1" animBg="1"/>
      <p:bldP spid="32" grpId="0" animBg="1"/>
      <p:bldP spid="32" grpId="1" animBg="1"/>
      <p:bldP spid="3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箭头连接符 4"/>
          <p:cNvCxnSpPr/>
          <p:nvPr/>
        </p:nvCxnSpPr>
        <p:spPr>
          <a:xfrm>
            <a:off x="2422526" y="6323013"/>
            <a:ext cx="6335713" cy="0"/>
          </a:xfrm>
          <a:prstGeom prst="straightConnector1">
            <a:avLst/>
          </a:prstGeom>
          <a:ln w="57150">
            <a:solidFill>
              <a:schemeClr val="tx2">
                <a:lumMod val="60000"/>
                <a:lumOff val="40000"/>
              </a:schemeClr>
            </a:solidFill>
            <a:headEnd type="none" w="sm" len="sm"/>
            <a:tailEnd type="arrow"/>
          </a:ln>
        </p:spPr>
        <p:style>
          <a:lnRef idx="1">
            <a:schemeClr val="accent1"/>
          </a:lnRef>
          <a:fillRef idx="0">
            <a:schemeClr val="accent1"/>
          </a:fillRef>
          <a:effectRef idx="0">
            <a:schemeClr val="accent1"/>
          </a:effectRef>
          <a:fontRef idx="minor">
            <a:schemeClr val="tx1"/>
          </a:fontRef>
        </p:style>
      </p:cxnSp>
      <p:cxnSp>
        <p:nvCxnSpPr>
          <p:cNvPr id="7" name="直接箭头连接符 6"/>
          <p:cNvCxnSpPr/>
          <p:nvPr/>
        </p:nvCxnSpPr>
        <p:spPr>
          <a:xfrm flipV="1">
            <a:off x="2422525" y="2743200"/>
            <a:ext cx="0" cy="3600450"/>
          </a:xfrm>
          <a:prstGeom prst="straightConnector1">
            <a:avLst/>
          </a:prstGeom>
          <a:ln w="57150">
            <a:solidFill>
              <a:schemeClr val="tx2">
                <a:lumMod val="60000"/>
                <a:lumOff val="40000"/>
              </a:schemeClr>
            </a:solidFill>
            <a:headEnd type="none" w="sm" len="sm"/>
            <a:tailEnd type="arrow"/>
          </a:ln>
        </p:spPr>
        <p:style>
          <a:lnRef idx="1">
            <a:schemeClr val="accent1"/>
          </a:lnRef>
          <a:fillRef idx="0">
            <a:schemeClr val="accent1"/>
          </a:fillRef>
          <a:effectRef idx="0">
            <a:schemeClr val="accent1"/>
          </a:effectRef>
          <a:fontRef idx="minor">
            <a:schemeClr val="tx1"/>
          </a:fontRef>
        </p:style>
      </p:cxnSp>
      <p:sp>
        <p:nvSpPr>
          <p:cNvPr id="23557" name="TextBox 7"/>
          <p:cNvSpPr txBox="1">
            <a:spLocks noChangeArrowheads="1"/>
          </p:cNvSpPr>
          <p:nvPr/>
        </p:nvSpPr>
        <p:spPr bwMode="auto">
          <a:xfrm>
            <a:off x="1922463" y="2238375"/>
            <a:ext cx="9969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产品形态</a:t>
            </a:r>
          </a:p>
        </p:txBody>
      </p:sp>
      <p:sp>
        <p:nvSpPr>
          <p:cNvPr id="23558" name="TextBox 10"/>
          <p:cNvSpPr txBox="1">
            <a:spLocks noChangeArrowheads="1"/>
          </p:cNvSpPr>
          <p:nvPr/>
        </p:nvSpPr>
        <p:spPr bwMode="auto">
          <a:xfrm>
            <a:off x="1703388" y="5757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系统</a:t>
            </a:r>
          </a:p>
        </p:txBody>
      </p:sp>
      <p:sp>
        <p:nvSpPr>
          <p:cNvPr id="23559" name="TextBox 11"/>
          <p:cNvSpPr txBox="1">
            <a:spLocks noChangeArrowheads="1"/>
          </p:cNvSpPr>
          <p:nvPr/>
        </p:nvSpPr>
        <p:spPr bwMode="auto">
          <a:xfrm>
            <a:off x="1703388" y="4460875"/>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平台</a:t>
            </a:r>
          </a:p>
        </p:txBody>
      </p:sp>
      <p:sp>
        <p:nvSpPr>
          <p:cNvPr id="23560" name="TextBox 12"/>
          <p:cNvSpPr txBox="1">
            <a:spLocks noChangeArrowheads="1"/>
          </p:cNvSpPr>
          <p:nvPr/>
        </p:nvSpPr>
        <p:spPr bwMode="auto">
          <a:xfrm>
            <a:off x="1703388" y="3163888"/>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服务</a:t>
            </a:r>
          </a:p>
        </p:txBody>
      </p:sp>
      <p:cxnSp>
        <p:nvCxnSpPr>
          <p:cNvPr id="10" name="直接连接符 9"/>
          <p:cNvCxnSpPr/>
          <p:nvPr/>
        </p:nvCxnSpPr>
        <p:spPr>
          <a:xfrm>
            <a:off x="3862388" y="2959101"/>
            <a:ext cx="0" cy="3363913"/>
          </a:xfrm>
          <a:prstGeom prst="line">
            <a:avLst/>
          </a:prstGeom>
          <a:ln w="38100">
            <a:solidFill>
              <a:schemeClr val="tx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589588" y="2943226"/>
            <a:ext cx="0" cy="3363913"/>
          </a:xfrm>
          <a:prstGeom prst="line">
            <a:avLst/>
          </a:prstGeom>
          <a:ln w="38100">
            <a:solidFill>
              <a:schemeClr val="tx2">
                <a:lumMod val="60000"/>
                <a:lumOff val="4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256588" y="2959101"/>
            <a:ext cx="0" cy="3363913"/>
          </a:xfrm>
          <a:prstGeom prst="line">
            <a:avLst/>
          </a:prstGeom>
          <a:ln w="38100">
            <a:solidFill>
              <a:schemeClr val="tx2">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564" name="TextBox 18"/>
          <p:cNvSpPr txBox="1">
            <a:spLocks noChangeArrowheads="1"/>
          </p:cNvSpPr>
          <p:nvPr/>
        </p:nvSpPr>
        <p:spPr bwMode="auto">
          <a:xfrm>
            <a:off x="8761413" y="6138863"/>
            <a:ext cx="5905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时代</a:t>
            </a:r>
          </a:p>
        </p:txBody>
      </p:sp>
      <p:sp>
        <p:nvSpPr>
          <p:cNvPr id="23565" name="TextBox 19"/>
          <p:cNvSpPr txBox="1">
            <a:spLocks noChangeArrowheads="1"/>
          </p:cNvSpPr>
          <p:nvPr/>
        </p:nvSpPr>
        <p:spPr bwMode="auto">
          <a:xfrm>
            <a:off x="2447925" y="6405563"/>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主机计算时代</a:t>
            </a:r>
          </a:p>
        </p:txBody>
      </p:sp>
      <p:sp>
        <p:nvSpPr>
          <p:cNvPr id="23566" name="TextBox 20"/>
          <p:cNvSpPr txBox="1">
            <a:spLocks noChangeArrowheads="1"/>
          </p:cNvSpPr>
          <p:nvPr/>
        </p:nvSpPr>
        <p:spPr bwMode="auto">
          <a:xfrm>
            <a:off x="4008438" y="6405563"/>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个人计算时代</a:t>
            </a:r>
          </a:p>
        </p:txBody>
      </p:sp>
      <p:sp>
        <p:nvSpPr>
          <p:cNvPr id="23567" name="TextBox 21"/>
          <p:cNvSpPr txBox="1">
            <a:spLocks noChangeArrowheads="1"/>
          </p:cNvSpPr>
          <p:nvPr/>
        </p:nvSpPr>
        <p:spPr bwMode="auto">
          <a:xfrm>
            <a:off x="6167438" y="6405563"/>
            <a:ext cx="1403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b="1">
                <a:latin typeface="微软雅黑" panose="020B0503020204020204" pitchFamily="34" charset="-122"/>
                <a:ea typeface="微软雅黑" panose="020B0503020204020204" pitchFamily="34" charset="-122"/>
              </a:rPr>
              <a:t>网络计算时代</a:t>
            </a:r>
          </a:p>
        </p:txBody>
      </p:sp>
      <p:sp>
        <p:nvSpPr>
          <p:cNvPr id="23568" name="TextBox 15"/>
          <p:cNvSpPr txBox="1">
            <a:spLocks noChangeArrowheads="1"/>
          </p:cNvSpPr>
          <p:nvPr/>
        </p:nvSpPr>
        <p:spPr bwMode="auto">
          <a:xfrm>
            <a:off x="2706134" y="511810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b="1">
                <a:solidFill>
                  <a:srgbClr val="2121CC"/>
                </a:solidFill>
                <a:latin typeface="微软雅黑" panose="020B0503020204020204" pitchFamily="34" charset="-122"/>
                <a:ea typeface="微软雅黑" panose="020B0503020204020204" pitchFamily="34" charset="-122"/>
              </a:rPr>
              <a:t>裸机专用</a:t>
            </a:r>
            <a:endParaRPr lang="en-US" altLang="zh-CN" sz="1400" b="1">
              <a:solidFill>
                <a:srgbClr val="2121CC"/>
              </a:solidFill>
              <a:latin typeface="微软雅黑" panose="020B0503020204020204" pitchFamily="34" charset="-122"/>
              <a:ea typeface="微软雅黑" panose="020B0503020204020204" pitchFamily="34" charset="-122"/>
            </a:endParaRPr>
          </a:p>
          <a:p>
            <a:pPr eaLnBrk="1" hangingPunct="1"/>
            <a:r>
              <a:rPr lang="zh-CN" altLang="en-US" sz="1400" b="1">
                <a:solidFill>
                  <a:srgbClr val="2121CC"/>
                </a:solidFill>
                <a:latin typeface="微软雅黑" panose="020B0503020204020204" pitchFamily="34" charset="-122"/>
                <a:ea typeface="微软雅黑" panose="020B0503020204020204" pitchFamily="34" charset="-122"/>
              </a:rPr>
              <a:t>开发工具</a:t>
            </a:r>
          </a:p>
        </p:txBody>
      </p:sp>
      <p:sp>
        <p:nvSpPr>
          <p:cNvPr id="23569" name="TextBox 28"/>
          <p:cNvSpPr txBox="1">
            <a:spLocks noChangeArrowheads="1"/>
          </p:cNvSpPr>
          <p:nvPr/>
        </p:nvSpPr>
        <p:spPr bwMode="auto">
          <a:xfrm>
            <a:off x="3861834" y="488315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命令行</a:t>
            </a:r>
            <a:endParaRPr lang="en-US" altLang="zh-CN" sz="1400" b="1">
              <a:solidFill>
                <a:srgbClr val="2121CC"/>
              </a:solidFill>
              <a:latin typeface="微软雅黑" panose="020B0503020204020204" pitchFamily="34" charset="-122"/>
              <a:ea typeface="微软雅黑" panose="020B0503020204020204" pitchFamily="34" charset="-122"/>
            </a:endParaRPr>
          </a:p>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开发环境</a:t>
            </a:r>
          </a:p>
        </p:txBody>
      </p:sp>
      <p:sp>
        <p:nvSpPr>
          <p:cNvPr id="23570" name="TextBox 29"/>
          <p:cNvSpPr txBox="1">
            <a:spLocks noChangeArrowheads="1"/>
          </p:cNvSpPr>
          <p:nvPr/>
        </p:nvSpPr>
        <p:spPr bwMode="auto">
          <a:xfrm>
            <a:off x="4653996" y="4524375"/>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集成</a:t>
            </a:r>
            <a:endParaRPr lang="en-US" altLang="zh-CN" sz="1400" b="1">
              <a:solidFill>
                <a:srgbClr val="2121CC"/>
              </a:solidFill>
              <a:latin typeface="微软雅黑" panose="020B0503020204020204" pitchFamily="34" charset="-122"/>
              <a:ea typeface="微软雅黑" panose="020B0503020204020204" pitchFamily="34" charset="-122"/>
            </a:endParaRPr>
          </a:p>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开发环境</a:t>
            </a:r>
          </a:p>
        </p:txBody>
      </p:sp>
      <p:sp>
        <p:nvSpPr>
          <p:cNvPr id="23571" name="TextBox 30"/>
          <p:cNvSpPr txBox="1">
            <a:spLocks noChangeArrowheads="1"/>
          </p:cNvSpPr>
          <p:nvPr/>
        </p:nvSpPr>
        <p:spPr bwMode="auto">
          <a:xfrm>
            <a:off x="5552521" y="408305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扩展</a:t>
            </a:r>
            <a:endParaRPr lang="en-US" altLang="zh-CN" sz="1400" b="1">
              <a:solidFill>
                <a:srgbClr val="2121CC"/>
              </a:solidFill>
              <a:latin typeface="微软雅黑" panose="020B0503020204020204" pitchFamily="34" charset="-122"/>
              <a:ea typeface="微软雅黑" panose="020B0503020204020204" pitchFamily="34" charset="-122"/>
            </a:endParaRPr>
          </a:p>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开发环境</a:t>
            </a:r>
          </a:p>
        </p:txBody>
      </p:sp>
      <p:sp>
        <p:nvSpPr>
          <p:cNvPr id="23572" name="TextBox 31"/>
          <p:cNvSpPr txBox="1">
            <a:spLocks noChangeArrowheads="1"/>
          </p:cNvSpPr>
          <p:nvPr/>
        </p:nvSpPr>
        <p:spPr bwMode="auto">
          <a:xfrm>
            <a:off x="6311346" y="3390900"/>
            <a:ext cx="90281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协同</a:t>
            </a:r>
            <a:endParaRPr lang="en-US" altLang="zh-CN" sz="1400" b="1">
              <a:solidFill>
                <a:srgbClr val="2121CC"/>
              </a:solidFill>
              <a:latin typeface="微软雅黑" panose="020B0503020204020204" pitchFamily="34" charset="-122"/>
              <a:ea typeface="微软雅黑" panose="020B0503020204020204" pitchFamily="34" charset="-122"/>
            </a:endParaRPr>
          </a:p>
          <a:p>
            <a:pPr algn="ctr" eaLnBrk="1" hangingPunct="1"/>
            <a:r>
              <a:rPr lang="zh-CN" altLang="en-US" sz="1400" b="1">
                <a:solidFill>
                  <a:srgbClr val="2121CC"/>
                </a:solidFill>
                <a:latin typeface="微软雅黑" panose="020B0503020204020204" pitchFamily="34" charset="-122"/>
                <a:ea typeface="微软雅黑" panose="020B0503020204020204" pitchFamily="34" charset="-122"/>
              </a:rPr>
              <a:t>开发环境</a:t>
            </a:r>
          </a:p>
        </p:txBody>
      </p:sp>
      <p:sp>
        <p:nvSpPr>
          <p:cNvPr id="23573" name="TextBox 33"/>
          <p:cNvSpPr txBox="1">
            <a:spLocks noChangeArrowheads="1"/>
          </p:cNvSpPr>
          <p:nvPr/>
        </p:nvSpPr>
        <p:spPr bwMode="auto">
          <a:xfrm>
            <a:off x="7175501" y="2852738"/>
            <a:ext cx="1901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0070C0"/>
                </a:solidFill>
                <a:latin typeface="微软雅黑" panose="020B0503020204020204" pitchFamily="34" charset="-122"/>
                <a:ea typeface="微软雅黑" panose="020B0503020204020204" pitchFamily="34" charset="-122"/>
              </a:rPr>
              <a:t>服务化</a:t>
            </a:r>
            <a:r>
              <a:rPr lang="en-US" altLang="zh-CN" b="1">
                <a:solidFill>
                  <a:srgbClr val="0070C0"/>
                </a:solidFill>
                <a:latin typeface="微软雅黑" panose="020B0503020204020204" pitchFamily="34" charset="-122"/>
                <a:ea typeface="微软雅黑" panose="020B0503020204020204" pitchFamily="34" charset="-122"/>
              </a:rPr>
              <a:t>/</a:t>
            </a:r>
            <a:r>
              <a:rPr lang="zh-CN" altLang="en-US" b="1">
                <a:solidFill>
                  <a:srgbClr val="0070C0"/>
                </a:solidFill>
                <a:latin typeface="微软雅黑" panose="020B0503020204020204" pitchFamily="34" charset="-122"/>
                <a:ea typeface="微软雅黑" panose="020B0503020204020204" pitchFamily="34" charset="-122"/>
              </a:rPr>
              <a:t>云环境</a:t>
            </a:r>
          </a:p>
        </p:txBody>
      </p:sp>
      <p:cxnSp>
        <p:nvCxnSpPr>
          <p:cNvPr id="35" name="直接连接符 34"/>
          <p:cNvCxnSpPr/>
          <p:nvPr/>
        </p:nvCxnSpPr>
        <p:spPr>
          <a:xfrm flipV="1">
            <a:off x="3160714" y="5592764"/>
            <a:ext cx="1152525" cy="223837"/>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4313238" y="5341938"/>
            <a:ext cx="792162" cy="277812"/>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5105401" y="4830764"/>
            <a:ext cx="936625" cy="51117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V="1">
            <a:off x="6042025" y="4238625"/>
            <a:ext cx="788988" cy="592138"/>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6831013" y="3175001"/>
            <a:ext cx="990600" cy="1063625"/>
          </a:xfrm>
          <a:prstGeom prst="line">
            <a:avLst/>
          </a:prstGeom>
          <a:ln w="28575">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五角星 14"/>
          <p:cNvSpPr>
            <a:spLocks noChangeAspect="1"/>
          </p:cNvSpPr>
          <p:nvPr/>
        </p:nvSpPr>
        <p:spPr>
          <a:xfrm>
            <a:off x="3046413" y="5702301"/>
            <a:ext cx="184150" cy="182563"/>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五角星 23"/>
          <p:cNvSpPr>
            <a:spLocks noChangeAspect="1"/>
          </p:cNvSpPr>
          <p:nvPr/>
        </p:nvSpPr>
        <p:spPr>
          <a:xfrm>
            <a:off x="4187826" y="5510214"/>
            <a:ext cx="225425" cy="225425"/>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五角星 24"/>
          <p:cNvSpPr>
            <a:spLocks noChangeAspect="1"/>
          </p:cNvSpPr>
          <p:nvPr/>
        </p:nvSpPr>
        <p:spPr>
          <a:xfrm>
            <a:off x="4968875" y="5187950"/>
            <a:ext cx="260350" cy="260350"/>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五角星 25"/>
          <p:cNvSpPr>
            <a:spLocks noChangeAspect="1"/>
          </p:cNvSpPr>
          <p:nvPr/>
        </p:nvSpPr>
        <p:spPr>
          <a:xfrm>
            <a:off x="5892801" y="4656139"/>
            <a:ext cx="327025" cy="327025"/>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五角星 26"/>
          <p:cNvSpPr>
            <a:spLocks noChangeAspect="1"/>
          </p:cNvSpPr>
          <p:nvPr/>
        </p:nvSpPr>
        <p:spPr>
          <a:xfrm>
            <a:off x="6670676" y="4008439"/>
            <a:ext cx="384175" cy="384175"/>
          </a:xfrm>
          <a:prstGeom prst="star5">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23584" name="图片 5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25901" y="5808664"/>
            <a:ext cx="7016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5" name="图片 5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02313" y="5073650"/>
            <a:ext cx="1223962"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6" name="图片 5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44975" y="3621089"/>
            <a:ext cx="12334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7" name="图片 53"/>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037014" y="3086101"/>
            <a:ext cx="123507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8" name="图片 54"/>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229351" y="5519739"/>
            <a:ext cx="1235075"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89" name="图片 55"/>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880101" y="2997200"/>
            <a:ext cx="13001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0" name="图片 57"/>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5233989" y="2576514"/>
            <a:ext cx="172402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1" name="图片 58"/>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943475" y="2182814"/>
            <a:ext cx="1728788"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2" name="图片 62"/>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680325" y="4437063"/>
            <a:ext cx="2700338"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93" name="图片 60"/>
          <p:cNvPicPr>
            <a:picLocks noChangeAspect="1"/>
          </p:cNvPicPr>
          <p:nvPr/>
        </p:nvPicPr>
        <p:blipFill>
          <a:blip r:embed="rId11">
            <a:extLst>
              <a:ext uri="{28A0092B-C50C-407E-A947-70E740481C1C}">
                <a14:useLocalDpi xmlns:a14="http://schemas.microsoft.com/office/drawing/2010/main" val="0"/>
              </a:ext>
            </a:extLst>
          </a:blip>
          <a:srcRect t="28526" b="23766"/>
          <a:stretch>
            <a:fillRect/>
          </a:stretch>
        </p:blipFill>
        <p:spPr bwMode="auto">
          <a:xfrm>
            <a:off x="7608888" y="3789363"/>
            <a:ext cx="17272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五角星 32"/>
          <p:cNvSpPr>
            <a:spLocks noChangeAspect="1"/>
          </p:cNvSpPr>
          <p:nvPr/>
        </p:nvSpPr>
        <p:spPr>
          <a:xfrm>
            <a:off x="7270751" y="3140076"/>
            <a:ext cx="492125" cy="49371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95" name="Rectangle 44"/>
          <p:cNvSpPr>
            <a:spLocks/>
          </p:cNvSpPr>
          <p:nvPr/>
        </p:nvSpPr>
        <p:spPr bwMode="auto">
          <a:xfrm>
            <a:off x="1611313" y="260350"/>
            <a:ext cx="8229600" cy="88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en-US" altLang="zh-CN" sz="3200" b="1">
              <a:latin typeface="Calibri" panose="020F0502020204030204" pitchFamily="34" charset="0"/>
              <a:ea typeface="华文中宋" panose="02010600040101010101" pitchFamily="2" charset="-122"/>
            </a:endParaRPr>
          </a:p>
        </p:txBody>
      </p:sp>
      <p:sp>
        <p:nvSpPr>
          <p:cNvPr id="23596" name="Rectangle 45"/>
          <p:cNvSpPr>
            <a:spLocks/>
          </p:cNvSpPr>
          <p:nvPr/>
        </p:nvSpPr>
        <p:spPr bwMode="auto">
          <a:xfrm>
            <a:off x="1919289" y="908051"/>
            <a:ext cx="8220075"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pPr>
            <a:endParaRPr lang="zh-CN" altLang="en-US" sz="2800" b="1" dirty="0">
              <a:latin typeface="宋体" panose="02010600030101010101" pitchFamily="2" charset="-122"/>
            </a:endParaRPr>
          </a:p>
        </p:txBody>
      </p:sp>
      <p:sp>
        <p:nvSpPr>
          <p:cNvPr id="46" name="五角星 45"/>
          <p:cNvSpPr>
            <a:spLocks noChangeAspect="1"/>
          </p:cNvSpPr>
          <p:nvPr/>
        </p:nvSpPr>
        <p:spPr>
          <a:xfrm>
            <a:off x="8112126" y="2214563"/>
            <a:ext cx="492125" cy="493712"/>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598" name="TextBox 33"/>
          <p:cNvSpPr txBox="1">
            <a:spLocks noChangeArrowheads="1"/>
          </p:cNvSpPr>
          <p:nvPr/>
        </p:nvSpPr>
        <p:spPr bwMode="auto">
          <a:xfrm>
            <a:off x="8251826" y="1816101"/>
            <a:ext cx="11080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solidFill>
                  <a:srgbClr val="C00000"/>
                </a:solidFill>
                <a:latin typeface="微软雅黑" panose="020B0503020204020204" pitchFamily="34" charset="-122"/>
                <a:ea typeface="微软雅黑" panose="020B0503020204020204" pitchFamily="34" charset="-122"/>
              </a:rPr>
              <a:t>智能化</a:t>
            </a:r>
            <a:endParaRPr lang="en-US" altLang="zh-CN" b="1">
              <a:solidFill>
                <a:srgbClr val="C00000"/>
              </a:solidFill>
              <a:latin typeface="微软雅黑" panose="020B0503020204020204" pitchFamily="34" charset="-122"/>
              <a:ea typeface="微软雅黑" panose="020B0503020204020204" pitchFamily="34" charset="-122"/>
            </a:endParaRPr>
          </a:p>
          <a:p>
            <a:pPr algn="ctr" eaLnBrk="1" hangingPunct="1"/>
            <a:r>
              <a:rPr lang="zh-CN" altLang="en-US" b="1">
                <a:solidFill>
                  <a:srgbClr val="C00000"/>
                </a:solidFill>
                <a:latin typeface="微软雅黑" panose="020B0503020204020204" pitchFamily="34" charset="-122"/>
                <a:ea typeface="微软雅黑" panose="020B0503020204020204" pitchFamily="34" charset="-122"/>
              </a:rPr>
              <a:t>开发环境</a:t>
            </a:r>
          </a:p>
        </p:txBody>
      </p:sp>
      <p:pic>
        <p:nvPicPr>
          <p:cNvPr id="23599" name="Picture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72263" y="1989138"/>
            <a:ext cx="6794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lstStyle/>
          <a:p>
            <a:r>
              <a:rPr lang="zh-CN" altLang="en-US" dirty="0"/>
              <a:t>挑战三：国内缺乏核心软件系统</a:t>
            </a:r>
          </a:p>
        </p:txBody>
      </p:sp>
      <p:sp>
        <p:nvSpPr>
          <p:cNvPr id="4" name="灯片编号占位符 3">
            <a:extLst>
              <a:ext uri="{FF2B5EF4-FFF2-40B4-BE49-F238E27FC236}">
                <a16:creationId xmlns:a16="http://schemas.microsoft.com/office/drawing/2014/main" id="{60B8821B-32B5-486F-B7A6-D413AEA39412}"/>
              </a:ext>
            </a:extLst>
          </p:cNvPr>
          <p:cNvSpPr>
            <a:spLocks noGrp="1"/>
          </p:cNvSpPr>
          <p:nvPr>
            <p:ph type="sldNum" sz="quarter" idx="12"/>
          </p:nvPr>
        </p:nvSpPr>
        <p:spPr/>
        <p:txBody>
          <a:bodyPr/>
          <a:lstStyle/>
          <a:p>
            <a:pPr>
              <a:defRPr/>
            </a:pPr>
            <a:fld id="{583DEA8B-54F5-4C01-8179-5128A4612E80}" type="slidenum">
              <a:rPr lang="zh-CN" altLang="en-US" smtClean="0"/>
              <a:pPr>
                <a:defRPr/>
              </a:pPr>
              <a:t>53</a:t>
            </a:fld>
            <a:endParaRPr lang="en-US" altLang="zh-CN"/>
          </a:p>
        </p:txBody>
      </p:sp>
    </p:spTree>
    <p:extLst>
      <p:ext uri="{BB962C8B-B14F-4D97-AF65-F5344CB8AC3E}">
        <p14:creationId xmlns:p14="http://schemas.microsoft.com/office/powerpoint/2010/main" val="9668032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
        <p:nvSpPr>
          <p:cNvPr id="4" name="灯片编号占位符 3">
            <a:extLst>
              <a:ext uri="{FF2B5EF4-FFF2-40B4-BE49-F238E27FC236}">
                <a16:creationId xmlns:a16="http://schemas.microsoft.com/office/drawing/2014/main" id="{25A0B1D3-0F33-4036-8A1E-8CC0A83C8339}"/>
              </a:ext>
            </a:extLst>
          </p:cNvPr>
          <p:cNvSpPr>
            <a:spLocks noGrp="1"/>
          </p:cNvSpPr>
          <p:nvPr>
            <p:ph type="sldNum" sz="quarter" idx="12"/>
          </p:nvPr>
        </p:nvSpPr>
        <p:spPr/>
        <p:txBody>
          <a:bodyPr/>
          <a:lstStyle/>
          <a:p>
            <a:pPr>
              <a:defRPr/>
            </a:pPr>
            <a:fld id="{6A351363-8622-4F94-AF08-C4D4F2EA033E}" type="slidenum">
              <a:rPr lang="zh-CN" altLang="en-US" smtClean="0"/>
              <a:pPr>
                <a:defRPr/>
              </a:pPr>
              <a:t>54</a:t>
            </a:fld>
            <a:endParaRPr lang="en-US" altLang="zh-CN"/>
          </a:p>
        </p:txBody>
      </p:sp>
    </p:spTree>
    <p:extLst>
      <p:ext uri="{BB962C8B-B14F-4D97-AF65-F5344CB8AC3E}">
        <p14:creationId xmlns:p14="http://schemas.microsoft.com/office/powerpoint/2010/main" val="36719684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大数据存储系统</a:t>
            </a:r>
          </a:p>
        </p:txBody>
      </p:sp>
      <p:pic>
        <p:nvPicPr>
          <p:cNvPr id="4" name="内容占位符 3" descr="Figures-Aslett_web.jpg"/>
          <p:cNvPicPr>
            <a:picLocks noChangeAspect="1"/>
          </p:cNvPicPr>
          <p:nvPr/>
        </p:nvPicPr>
        <p:blipFill>
          <a:blip r:embed="rId2">
            <a:extLst>
              <a:ext uri="{28A0092B-C50C-407E-A947-70E740481C1C}">
                <a14:useLocalDpi xmlns:a14="http://schemas.microsoft.com/office/drawing/2010/main" val="0"/>
              </a:ext>
            </a:extLst>
          </a:blip>
          <a:srcRect l="9302" t="2298" r="14729"/>
          <a:stretch>
            <a:fillRect/>
          </a:stretch>
        </p:blipFill>
        <p:spPr bwMode="gray">
          <a:xfrm>
            <a:off x="2667000" y="1105487"/>
            <a:ext cx="7003626" cy="528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a:extLst>
              <a:ext uri="{FF2B5EF4-FFF2-40B4-BE49-F238E27FC236}">
                <a16:creationId xmlns:a16="http://schemas.microsoft.com/office/drawing/2014/main" id="{042141F3-7CC5-4C9C-B7FE-27D7ADEBD3BD}"/>
              </a:ext>
            </a:extLst>
          </p:cNvPr>
          <p:cNvSpPr>
            <a:spLocks noGrp="1"/>
          </p:cNvSpPr>
          <p:nvPr>
            <p:ph type="sldNum" sz="quarter" idx="12"/>
          </p:nvPr>
        </p:nvSpPr>
        <p:spPr/>
        <p:txBody>
          <a:bodyPr/>
          <a:lstStyle/>
          <a:p>
            <a:pPr>
              <a:defRPr/>
            </a:pPr>
            <a:fld id="{583DEA8B-54F5-4C01-8179-5128A4612E80}" type="slidenum">
              <a:rPr lang="zh-CN" altLang="en-US" smtClean="0"/>
              <a:pPr>
                <a:defRPr/>
              </a:pPr>
              <a:t>55</a:t>
            </a:fld>
            <a:endParaRPr lang="en-US" altLang="zh-CN"/>
          </a:p>
        </p:txBody>
      </p:sp>
    </p:spTree>
    <p:extLst>
      <p:ext uri="{BB962C8B-B14F-4D97-AF65-F5344CB8AC3E}">
        <p14:creationId xmlns:p14="http://schemas.microsoft.com/office/powerpoint/2010/main" val="91195764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zh-CN" altLang="en-US" dirty="0">
                <a:ea typeface="宋体" pitchFamily="2" charset="-122"/>
              </a:rPr>
              <a:t>授课计划</a:t>
            </a:r>
          </a:p>
        </p:txBody>
      </p:sp>
      <p:sp>
        <p:nvSpPr>
          <p:cNvPr id="6148" name="Rectangle 3"/>
          <p:cNvSpPr>
            <a:spLocks noGrp="1" noChangeArrowheads="1"/>
          </p:cNvSpPr>
          <p:nvPr>
            <p:ph sz="quarter" idx="1"/>
          </p:nvPr>
        </p:nvSpPr>
        <p:spPr/>
        <p:txBody>
          <a:bodyPr>
            <a:normAutofit fontScale="85000" lnSpcReduction="20000"/>
          </a:bodyPr>
          <a:lstStyle/>
          <a:p>
            <a:r>
              <a:rPr lang="zh-CN" altLang="en-US" sz="2800" dirty="0">
                <a:ea typeface="宋体" pitchFamily="2" charset="-122"/>
              </a:rPr>
              <a:t>预备知识：了解计算机编程及一编程语言</a:t>
            </a:r>
            <a:endParaRPr lang="en-US" altLang="zh-CN" sz="2800" dirty="0">
              <a:ea typeface="宋体" pitchFamily="2" charset="-122"/>
            </a:endParaRPr>
          </a:p>
          <a:p>
            <a:pPr eaLnBrk="1" hangingPunct="1"/>
            <a:r>
              <a:rPr lang="zh-CN" altLang="en-US" sz="2800" dirty="0">
                <a:ea typeface="宋体" pitchFamily="2" charset="-122"/>
              </a:rPr>
              <a:t>目标：</a:t>
            </a:r>
            <a:r>
              <a:rPr lang="en-US" altLang="zh-CN" sz="2800" b="1" dirty="0">
                <a:solidFill>
                  <a:srgbClr val="C00000"/>
                </a:solidFill>
                <a:ea typeface="宋体" pitchFamily="2" charset="-122"/>
              </a:rPr>
              <a:t>know</a:t>
            </a:r>
            <a:r>
              <a:rPr lang="en-US" altLang="zh-CN" sz="2800" dirty="0">
                <a:ea typeface="宋体" pitchFamily="2" charset="-122"/>
              </a:rPr>
              <a:t> why</a:t>
            </a:r>
            <a:r>
              <a:rPr lang="zh-CN" altLang="en-US" sz="2800" dirty="0">
                <a:ea typeface="宋体" pitchFamily="2" charset="-122"/>
              </a:rPr>
              <a:t>、</a:t>
            </a:r>
            <a:r>
              <a:rPr lang="en-US" altLang="zh-CN" sz="2800" dirty="0">
                <a:ea typeface="宋体" pitchFamily="2" charset="-122"/>
              </a:rPr>
              <a:t>what and how</a:t>
            </a:r>
          </a:p>
          <a:p>
            <a:pPr eaLnBrk="1" hangingPunct="1"/>
            <a:r>
              <a:rPr lang="zh-CN" altLang="en-US" sz="2800" dirty="0">
                <a:ea typeface="宋体" pitchFamily="2" charset="-122"/>
              </a:rPr>
              <a:t>总共</a:t>
            </a:r>
            <a:r>
              <a:rPr lang="en-US" altLang="zh-CN" sz="2800" dirty="0">
                <a:ea typeface="宋体" pitchFamily="2" charset="-122"/>
              </a:rPr>
              <a:t>32</a:t>
            </a:r>
            <a:r>
              <a:rPr lang="zh-CN" altLang="en-US" sz="2800" dirty="0">
                <a:ea typeface="宋体" pitchFamily="2" charset="-122"/>
              </a:rPr>
              <a:t>学时</a:t>
            </a:r>
          </a:p>
          <a:p>
            <a:pPr lvl="1" eaLnBrk="1" hangingPunct="1"/>
            <a:r>
              <a:rPr lang="en-US" altLang="zh-CN" sz="2600" dirty="0">
                <a:ea typeface="宋体" pitchFamily="2" charset="-122"/>
              </a:rPr>
              <a:t>3-4</a:t>
            </a:r>
            <a:r>
              <a:rPr lang="zh-CN" altLang="en-US" sz="2600" dirty="0">
                <a:ea typeface="宋体" pitchFamily="2" charset="-122"/>
              </a:rPr>
              <a:t>学时</a:t>
            </a:r>
            <a:r>
              <a:rPr lang="en-US" altLang="zh-CN" sz="2600" dirty="0">
                <a:ea typeface="宋体" pitchFamily="2" charset="-122"/>
              </a:rPr>
              <a:t>:  </a:t>
            </a:r>
            <a:r>
              <a:rPr lang="zh-CN" altLang="en-US" sz="2600" dirty="0">
                <a:ea typeface="宋体" pitchFamily="2" charset="-122"/>
              </a:rPr>
              <a:t>课程介绍</a:t>
            </a:r>
            <a:r>
              <a:rPr lang="en-US" altLang="zh-CN" sz="2600" dirty="0">
                <a:ea typeface="宋体" pitchFamily="2" charset="-122"/>
              </a:rPr>
              <a:t>+</a:t>
            </a:r>
            <a:r>
              <a:rPr lang="zh-CN" altLang="en-US" sz="2600" dirty="0">
                <a:ea typeface="宋体" pitchFamily="2" charset="-122"/>
              </a:rPr>
              <a:t>并行计算系统体系结构：并行程序设计概述（</a:t>
            </a:r>
            <a:r>
              <a:rPr lang="en-US" altLang="zh-CN" sz="2600" dirty="0">
                <a:ea typeface="宋体" pitchFamily="2" charset="-122"/>
              </a:rPr>
              <a:t>1.5</a:t>
            </a:r>
            <a:r>
              <a:rPr lang="zh-CN" altLang="en-US" sz="2600" dirty="0">
                <a:ea typeface="宋体" pitchFamily="2" charset="-122"/>
              </a:rPr>
              <a:t>学时）；并行计算系统体系结构概述</a:t>
            </a:r>
          </a:p>
          <a:p>
            <a:pPr lvl="1" eaLnBrk="1" hangingPunct="1"/>
            <a:r>
              <a:rPr lang="en-US" altLang="zh-CN" sz="2600" dirty="0">
                <a:ea typeface="宋体" pitchFamily="2" charset="-122"/>
              </a:rPr>
              <a:t>4-5</a:t>
            </a:r>
            <a:r>
              <a:rPr lang="zh-CN" altLang="en-US" sz="2600" dirty="0">
                <a:ea typeface="宋体" pitchFamily="2" charset="-122"/>
              </a:rPr>
              <a:t>学时：并行算法基础</a:t>
            </a:r>
          </a:p>
          <a:p>
            <a:pPr lvl="1" eaLnBrk="1" hangingPunct="1"/>
            <a:r>
              <a:rPr lang="en-US" altLang="zh-CN" sz="2600" dirty="0">
                <a:ea typeface="宋体" pitchFamily="2" charset="-122"/>
              </a:rPr>
              <a:t>24</a:t>
            </a:r>
            <a:r>
              <a:rPr lang="zh-CN" altLang="en-US" sz="2600" dirty="0">
                <a:ea typeface="宋体" pitchFamily="2" charset="-122"/>
              </a:rPr>
              <a:t>学时：并行程序设计 （包括共享内存、消息传递、函数式程序等）</a:t>
            </a:r>
            <a:endParaRPr lang="en-US" altLang="zh-CN" sz="2600" dirty="0">
              <a:ea typeface="宋体" pitchFamily="2" charset="-122"/>
            </a:endParaRPr>
          </a:p>
          <a:p>
            <a:pPr lvl="2"/>
            <a:r>
              <a:rPr lang="zh-CN" altLang="en-US" sz="2300" dirty="0">
                <a:ea typeface="宋体" pitchFamily="2" charset="-122"/>
              </a:rPr>
              <a:t>并行程序设计基础，</a:t>
            </a:r>
            <a:r>
              <a:rPr lang="en-US" altLang="zh-CN" sz="2300" dirty="0">
                <a:ea typeface="宋体" pitchFamily="2" charset="-122"/>
              </a:rPr>
              <a:t>2</a:t>
            </a:r>
            <a:r>
              <a:rPr lang="zh-CN" altLang="en-US" sz="2300" dirty="0">
                <a:ea typeface="宋体" pitchFamily="2" charset="-122"/>
              </a:rPr>
              <a:t>学时</a:t>
            </a:r>
          </a:p>
          <a:p>
            <a:pPr lvl="2"/>
            <a:r>
              <a:rPr lang="zh-CN" altLang="en-US" sz="2300" dirty="0">
                <a:ea typeface="宋体" pitchFamily="2" charset="-122"/>
              </a:rPr>
              <a:t>流水线计算，</a:t>
            </a:r>
            <a:r>
              <a:rPr lang="en-US" altLang="zh-CN" sz="2300" dirty="0">
                <a:ea typeface="宋体" pitchFamily="2" charset="-122"/>
              </a:rPr>
              <a:t>2</a:t>
            </a:r>
            <a:r>
              <a:rPr lang="zh-CN" altLang="en-US" sz="2300" dirty="0">
                <a:ea typeface="宋体" pitchFamily="2" charset="-122"/>
              </a:rPr>
              <a:t>学时</a:t>
            </a:r>
          </a:p>
          <a:p>
            <a:pPr lvl="2"/>
            <a:r>
              <a:rPr lang="zh-CN" altLang="en-US" sz="2300" dirty="0">
                <a:ea typeface="宋体" pitchFamily="2" charset="-122"/>
              </a:rPr>
              <a:t>共享内存程序设计，</a:t>
            </a:r>
            <a:r>
              <a:rPr lang="en-US" altLang="zh-CN" sz="2300" dirty="0">
                <a:ea typeface="宋体" pitchFamily="2" charset="-122"/>
              </a:rPr>
              <a:t>4</a:t>
            </a:r>
            <a:r>
              <a:rPr lang="zh-CN" altLang="en-US" sz="2300" dirty="0">
                <a:ea typeface="宋体" pitchFamily="2" charset="-122"/>
              </a:rPr>
              <a:t>学时</a:t>
            </a:r>
          </a:p>
          <a:p>
            <a:pPr lvl="2"/>
            <a:r>
              <a:rPr lang="zh-CN" altLang="en-US" sz="2300" dirty="0">
                <a:ea typeface="宋体" pitchFamily="2" charset="-122"/>
              </a:rPr>
              <a:t>分布式共享内存（</a:t>
            </a:r>
            <a:r>
              <a:rPr lang="en-US" altLang="zh-CN" sz="2300" dirty="0">
                <a:ea typeface="宋体" pitchFamily="2" charset="-122"/>
              </a:rPr>
              <a:t>2</a:t>
            </a:r>
            <a:r>
              <a:rPr lang="zh-CN" altLang="en-US" sz="2300" dirty="0">
                <a:ea typeface="宋体" pitchFamily="2" charset="-122"/>
              </a:rPr>
              <a:t>学时）</a:t>
            </a:r>
          </a:p>
          <a:p>
            <a:pPr lvl="2"/>
            <a:r>
              <a:rPr lang="en-US" altLang="zh-CN" sz="2300" dirty="0">
                <a:ea typeface="宋体" pitchFamily="2" charset="-122"/>
              </a:rPr>
              <a:t>MPI</a:t>
            </a:r>
            <a:r>
              <a:rPr lang="zh-CN" altLang="en-US" sz="2300" dirty="0">
                <a:ea typeface="宋体" pitchFamily="2" charset="-122"/>
              </a:rPr>
              <a:t>（</a:t>
            </a:r>
            <a:r>
              <a:rPr lang="en-US" altLang="zh-CN" sz="2300" dirty="0">
                <a:ea typeface="宋体" pitchFamily="2" charset="-122"/>
              </a:rPr>
              <a:t>2</a:t>
            </a:r>
            <a:r>
              <a:rPr lang="zh-CN" altLang="en-US" sz="2300" dirty="0">
                <a:ea typeface="宋体" pitchFamily="2" charset="-122"/>
              </a:rPr>
              <a:t>学时）</a:t>
            </a:r>
          </a:p>
          <a:p>
            <a:pPr lvl="2"/>
            <a:r>
              <a:rPr lang="en-US" altLang="zh-CN" sz="2300" dirty="0">
                <a:ea typeface="宋体" pitchFamily="2" charset="-122"/>
              </a:rPr>
              <a:t>MapReduce</a:t>
            </a:r>
            <a:r>
              <a:rPr lang="zh-CN" altLang="en-US" sz="2300" dirty="0">
                <a:ea typeface="宋体" pitchFamily="2" charset="-122"/>
              </a:rPr>
              <a:t>（</a:t>
            </a:r>
            <a:r>
              <a:rPr lang="en-US" altLang="zh-CN" sz="2300" dirty="0">
                <a:ea typeface="宋体" pitchFamily="2" charset="-122"/>
              </a:rPr>
              <a:t>4</a:t>
            </a:r>
            <a:r>
              <a:rPr lang="zh-CN" altLang="en-US" sz="2300" dirty="0">
                <a:ea typeface="宋体" pitchFamily="2" charset="-122"/>
              </a:rPr>
              <a:t>学时）</a:t>
            </a:r>
          </a:p>
          <a:p>
            <a:pPr lvl="2"/>
            <a:r>
              <a:rPr lang="en-US" altLang="zh-CN" sz="2300" dirty="0">
                <a:ea typeface="宋体" pitchFamily="2" charset="-122"/>
              </a:rPr>
              <a:t>GPU</a:t>
            </a:r>
            <a:r>
              <a:rPr lang="zh-CN" altLang="en-US" sz="2300" dirty="0">
                <a:ea typeface="宋体" pitchFamily="2" charset="-122"/>
              </a:rPr>
              <a:t>并行编程（</a:t>
            </a:r>
            <a:r>
              <a:rPr lang="en-US" altLang="zh-CN" sz="2300" dirty="0">
                <a:ea typeface="宋体" pitchFamily="2" charset="-122"/>
              </a:rPr>
              <a:t>4</a:t>
            </a:r>
            <a:r>
              <a:rPr lang="zh-CN" altLang="en-US" sz="2300" dirty="0">
                <a:ea typeface="宋体" pitchFamily="2" charset="-122"/>
              </a:rPr>
              <a:t>学时）</a:t>
            </a:r>
          </a:p>
          <a:p>
            <a:pPr lvl="2"/>
            <a:r>
              <a:rPr lang="zh-CN" altLang="en-US" sz="2300" dirty="0">
                <a:ea typeface="宋体" pitchFamily="2" charset="-122"/>
              </a:rPr>
              <a:t>算法（</a:t>
            </a:r>
            <a:r>
              <a:rPr lang="en-US" altLang="zh-CN" sz="2300" dirty="0">
                <a:ea typeface="宋体" pitchFamily="2" charset="-122"/>
              </a:rPr>
              <a:t>4</a:t>
            </a:r>
            <a:r>
              <a:rPr lang="zh-CN" altLang="en-US" sz="2300" dirty="0">
                <a:ea typeface="宋体" pitchFamily="2" charset="-122"/>
              </a:rPr>
              <a:t>学时）</a:t>
            </a:r>
          </a:p>
        </p:txBody>
      </p:sp>
      <p:sp>
        <p:nvSpPr>
          <p:cNvPr id="3" name="灯片编号占位符 2">
            <a:extLst>
              <a:ext uri="{FF2B5EF4-FFF2-40B4-BE49-F238E27FC236}">
                <a16:creationId xmlns:a16="http://schemas.microsoft.com/office/drawing/2014/main" id="{DCF97843-5BBF-4FAB-BE82-3C1A57CF78FA}"/>
              </a:ext>
            </a:extLst>
          </p:cNvPr>
          <p:cNvSpPr>
            <a:spLocks noGrp="1"/>
          </p:cNvSpPr>
          <p:nvPr>
            <p:ph type="sldNum" sz="quarter" idx="12"/>
          </p:nvPr>
        </p:nvSpPr>
        <p:spPr/>
        <p:txBody>
          <a:bodyPr/>
          <a:lstStyle/>
          <a:p>
            <a:pPr>
              <a:defRPr/>
            </a:pPr>
            <a:fld id="{6A351363-8622-4F94-AF08-C4D4F2EA033E}" type="slidenum">
              <a:rPr lang="zh-CN" altLang="en-US" smtClean="0"/>
              <a:pPr>
                <a:defRPr/>
              </a:pPr>
              <a:t>56</a:t>
            </a:fld>
            <a:endParaRPr lang="en-US" altLang="zh-CN"/>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pPr eaLnBrk="1" hangingPunct="1"/>
            <a:r>
              <a:rPr lang="zh-CN" altLang="en-US">
                <a:ea typeface="宋体" pitchFamily="2" charset="-122"/>
              </a:rPr>
              <a:t>考核要求</a:t>
            </a:r>
          </a:p>
        </p:txBody>
      </p:sp>
      <p:sp>
        <p:nvSpPr>
          <p:cNvPr id="7172" name="Rectangle 3"/>
          <p:cNvSpPr>
            <a:spLocks noGrp="1" noChangeArrowheads="1"/>
          </p:cNvSpPr>
          <p:nvPr>
            <p:ph sz="quarter" idx="1"/>
          </p:nvPr>
        </p:nvSpPr>
        <p:spPr>
          <a:xfrm>
            <a:off x="1847850" y="1295400"/>
            <a:ext cx="8496300" cy="4608512"/>
          </a:xfrm>
        </p:spPr>
        <p:txBody>
          <a:bodyPr>
            <a:normAutofit/>
          </a:bodyPr>
          <a:lstStyle/>
          <a:p>
            <a:pPr eaLnBrk="1" hangingPunct="1">
              <a:lnSpc>
                <a:spcPct val="150000"/>
              </a:lnSpc>
            </a:pPr>
            <a:r>
              <a:rPr lang="zh-CN" altLang="en-US" sz="2800" b="1" dirty="0">
                <a:ea typeface="宋体" pitchFamily="2" charset="-122"/>
              </a:rPr>
              <a:t>成绩评定方式：平时成绩</a:t>
            </a:r>
            <a:r>
              <a:rPr lang="en-US" altLang="zh-CN" sz="2800" b="1" dirty="0">
                <a:ea typeface="宋体" pitchFamily="2" charset="-122"/>
              </a:rPr>
              <a:t> +</a:t>
            </a:r>
            <a:r>
              <a:rPr lang="zh-CN" altLang="en-US" sz="2800" b="1" dirty="0">
                <a:ea typeface="宋体" pitchFamily="2" charset="-122"/>
              </a:rPr>
              <a:t>考试成绩（分数比例：</a:t>
            </a:r>
            <a:r>
              <a:rPr lang="en-US" altLang="zh-CN" sz="2800" b="1" dirty="0">
                <a:ea typeface="宋体" pitchFamily="2" charset="-122"/>
              </a:rPr>
              <a:t>30</a:t>
            </a:r>
            <a:r>
              <a:rPr lang="zh-CN" altLang="en-US" sz="2800" b="1" dirty="0">
                <a:ea typeface="宋体" pitchFamily="2" charset="-122"/>
              </a:rPr>
              <a:t>：</a:t>
            </a:r>
            <a:r>
              <a:rPr lang="en-US" altLang="zh-CN" sz="2800" b="1" dirty="0">
                <a:ea typeface="宋体" pitchFamily="2" charset="-122"/>
              </a:rPr>
              <a:t>70</a:t>
            </a:r>
            <a:r>
              <a:rPr lang="zh-CN" altLang="en-US" sz="2800" b="1" dirty="0">
                <a:ea typeface="宋体" pitchFamily="2" charset="-122"/>
              </a:rPr>
              <a:t>）</a:t>
            </a:r>
          </a:p>
        </p:txBody>
      </p:sp>
      <p:sp>
        <p:nvSpPr>
          <p:cNvPr id="3" name="灯片编号占位符 2">
            <a:extLst>
              <a:ext uri="{FF2B5EF4-FFF2-40B4-BE49-F238E27FC236}">
                <a16:creationId xmlns:a16="http://schemas.microsoft.com/office/drawing/2014/main" id="{87B18CD2-23B9-42DC-9C79-FCF24C2A5218}"/>
              </a:ext>
            </a:extLst>
          </p:cNvPr>
          <p:cNvSpPr>
            <a:spLocks noGrp="1"/>
          </p:cNvSpPr>
          <p:nvPr>
            <p:ph type="sldNum" sz="quarter" idx="12"/>
          </p:nvPr>
        </p:nvSpPr>
        <p:spPr/>
        <p:txBody>
          <a:bodyPr/>
          <a:lstStyle/>
          <a:p>
            <a:pPr>
              <a:defRPr/>
            </a:pPr>
            <a:fld id="{6A351363-8622-4F94-AF08-C4D4F2EA033E}" type="slidenum">
              <a:rPr lang="zh-CN" altLang="en-US" smtClean="0"/>
              <a:pPr>
                <a:defRPr/>
              </a:pPr>
              <a:t>57</a:t>
            </a:fld>
            <a:endParaRPr lang="en-US" altLang="zh-CN"/>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p:txBody>
          <a:bodyPr/>
          <a:lstStyle/>
          <a:p>
            <a:pPr eaLnBrk="1" hangingPunct="1"/>
            <a:r>
              <a:rPr lang="zh-CN" altLang="en-US" sz="2400">
                <a:ea typeface="宋体" pitchFamily="2" charset="-122"/>
              </a:rPr>
              <a:t>参考书目</a:t>
            </a:r>
          </a:p>
        </p:txBody>
      </p:sp>
      <p:sp>
        <p:nvSpPr>
          <p:cNvPr id="8196" name="Rectangle 3"/>
          <p:cNvSpPr>
            <a:spLocks noGrp="1" noChangeArrowheads="1"/>
          </p:cNvSpPr>
          <p:nvPr>
            <p:ph type="body" idx="1"/>
          </p:nvPr>
        </p:nvSpPr>
        <p:spPr/>
        <p:txBody>
          <a:bodyPr>
            <a:normAutofit/>
          </a:bodyPr>
          <a:lstStyle/>
          <a:p>
            <a:r>
              <a:rPr lang="en-US" altLang="zh-CN" sz="2800" dirty="0"/>
              <a:t>David B. Kirk, Wen-</a:t>
            </a:r>
            <a:r>
              <a:rPr lang="en-US" altLang="zh-CN" sz="2800" dirty="0" err="1"/>
              <a:t>mei</a:t>
            </a:r>
            <a:r>
              <a:rPr lang="en-US" altLang="zh-CN" sz="2800" dirty="0"/>
              <a:t> W. </a:t>
            </a:r>
            <a:r>
              <a:rPr lang="en-US" altLang="zh-CN" sz="2800" dirty="0" err="1"/>
              <a:t>Hwu</a:t>
            </a:r>
            <a:r>
              <a:rPr lang="en-US" altLang="zh-CN" sz="2800" dirty="0"/>
              <a:t>, Programming Massively Parallel Processors A Hands-on Approach (3rd Edition), Morgan Kaufmann,,</a:t>
            </a:r>
            <a:r>
              <a:rPr lang="zh-CN" altLang="en-US" sz="2800" dirty="0"/>
              <a:t> </a:t>
            </a:r>
            <a:r>
              <a:rPr lang="en-US" altLang="zh-CN" sz="2800" dirty="0"/>
              <a:t>2017</a:t>
            </a:r>
          </a:p>
          <a:p>
            <a:r>
              <a:rPr lang="en-US" altLang="zh-CN" sz="2800" dirty="0"/>
              <a:t>Thomas </a:t>
            </a:r>
            <a:r>
              <a:rPr lang="en-US" altLang="zh-CN" sz="2800" dirty="0" err="1"/>
              <a:t>Rauber</a:t>
            </a:r>
            <a:r>
              <a:rPr lang="en-US" altLang="zh-CN" sz="2800" dirty="0"/>
              <a:t>, </a:t>
            </a:r>
            <a:r>
              <a:rPr lang="en-US" altLang="zh-CN" sz="2800" dirty="0" err="1"/>
              <a:t>Gudula</a:t>
            </a:r>
            <a:r>
              <a:rPr lang="en-US" altLang="zh-CN" sz="2800" dirty="0"/>
              <a:t> </a:t>
            </a:r>
            <a:r>
              <a:rPr lang="en-US" altLang="zh-CN" sz="2800" dirty="0" err="1"/>
              <a:t>Runger</a:t>
            </a:r>
            <a:r>
              <a:rPr lang="en-US" altLang="zh-CN" sz="2800" dirty="0"/>
              <a:t>, Parallel Programming For Multicore and Cluster Systems</a:t>
            </a:r>
            <a:r>
              <a:rPr lang="zh-CN" altLang="en-US" sz="2800" dirty="0"/>
              <a:t>，</a:t>
            </a:r>
            <a:r>
              <a:rPr lang="en-US" altLang="zh-CN" sz="2800" dirty="0"/>
              <a:t>Springer</a:t>
            </a:r>
            <a:r>
              <a:rPr lang="zh-CN" altLang="en-US" sz="2800" dirty="0"/>
              <a:t>，</a:t>
            </a:r>
            <a:r>
              <a:rPr lang="en-US" altLang="zh-CN" sz="2800" dirty="0"/>
              <a:t>2013 (</a:t>
            </a:r>
            <a:r>
              <a:rPr lang="zh-CN" altLang="en-US" sz="2800" dirty="0"/>
              <a:t>可下载</a:t>
            </a:r>
            <a:r>
              <a:rPr lang="en-US" altLang="zh-CN" sz="2800" dirty="0"/>
              <a:t>)</a:t>
            </a:r>
          </a:p>
          <a:p>
            <a:r>
              <a:rPr lang="zh-CN" altLang="en-US" sz="2800" dirty="0">
                <a:ea typeface="宋体" pitchFamily="2" charset="-122"/>
              </a:rPr>
              <a:t>并行计算机体系结构，</a:t>
            </a:r>
            <a:r>
              <a:rPr lang="zh-CN" altLang="en-US" sz="2800" b="1" i="1" dirty="0">
                <a:ea typeface="宋体" pitchFamily="2" charset="-122"/>
              </a:rPr>
              <a:t>陈国良等编著， 高等教育出版社</a:t>
            </a:r>
            <a:endParaRPr lang="zh-CN" altLang="en-US" sz="2800" dirty="0">
              <a:ea typeface="宋体" pitchFamily="2" charset="-122"/>
            </a:endParaRPr>
          </a:p>
          <a:p>
            <a:pPr eaLnBrk="1" hangingPunct="1">
              <a:lnSpc>
                <a:spcPct val="90000"/>
              </a:lnSpc>
            </a:pPr>
            <a:endParaRPr lang="zh-CN" altLang="en-US" dirty="0">
              <a:ea typeface="宋体" pitchFamily="2" charset="-122"/>
            </a:endParaRPr>
          </a:p>
        </p:txBody>
      </p:sp>
      <p:sp>
        <p:nvSpPr>
          <p:cNvPr id="3" name="灯片编号占位符 2">
            <a:extLst>
              <a:ext uri="{FF2B5EF4-FFF2-40B4-BE49-F238E27FC236}">
                <a16:creationId xmlns:a16="http://schemas.microsoft.com/office/drawing/2014/main" id="{9249A280-CE61-4E97-B815-DD3F252C41AC}"/>
              </a:ext>
            </a:extLst>
          </p:cNvPr>
          <p:cNvSpPr>
            <a:spLocks noGrp="1"/>
          </p:cNvSpPr>
          <p:nvPr>
            <p:ph type="sldNum" sz="quarter" idx="12"/>
          </p:nvPr>
        </p:nvSpPr>
        <p:spPr/>
        <p:txBody>
          <a:bodyPr/>
          <a:lstStyle/>
          <a:p>
            <a:pPr>
              <a:defRPr/>
            </a:pPr>
            <a:fld id="{6A351363-8622-4F94-AF08-C4D4F2EA033E}" type="slidenum">
              <a:rPr lang="zh-CN" altLang="en-US" smtClean="0"/>
              <a:pPr>
                <a:defRPr/>
              </a:pPr>
              <a:t>58</a:t>
            </a:fld>
            <a:endParaRPr lang="en-US" altLang="zh-CN"/>
          </a:p>
        </p:txBody>
      </p:sp>
    </p:spTree>
    <p:extLst>
      <p:ext uri="{BB962C8B-B14F-4D97-AF65-F5344CB8AC3E}">
        <p14:creationId xmlns:p14="http://schemas.microsoft.com/office/powerpoint/2010/main" val="22608991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注意事项</a:t>
            </a:r>
          </a:p>
        </p:txBody>
      </p:sp>
      <p:sp>
        <p:nvSpPr>
          <p:cNvPr id="4" name="内容占位符 3"/>
          <p:cNvSpPr>
            <a:spLocks noGrp="1"/>
          </p:cNvSpPr>
          <p:nvPr>
            <p:ph sz="quarter" idx="1"/>
          </p:nvPr>
        </p:nvSpPr>
        <p:spPr/>
        <p:txBody>
          <a:bodyPr>
            <a:normAutofit/>
          </a:bodyPr>
          <a:lstStyle/>
          <a:p>
            <a:pPr>
              <a:lnSpc>
                <a:spcPct val="150000"/>
              </a:lnSpc>
            </a:pPr>
            <a:r>
              <a:rPr lang="zh-CN" altLang="en-US" dirty="0"/>
              <a:t>判对准则</a:t>
            </a:r>
            <a:endParaRPr lang="en-US" altLang="zh-CN" dirty="0"/>
          </a:p>
          <a:p>
            <a:pPr lvl="1">
              <a:lnSpc>
                <a:spcPct val="150000"/>
              </a:lnSpc>
            </a:pPr>
            <a:r>
              <a:rPr lang="en-US" altLang="zh-CN" dirty="0"/>
              <a:t>1</a:t>
            </a:r>
            <a:r>
              <a:rPr lang="zh-CN" altLang="en-US" dirty="0"/>
              <a:t>、</a:t>
            </a:r>
            <a:r>
              <a:rPr lang="en-US" altLang="zh-CN" dirty="0" err="1"/>
              <a:t>ppt</a:t>
            </a:r>
            <a:r>
              <a:rPr lang="zh-CN" altLang="en-US" dirty="0"/>
              <a:t>正确</a:t>
            </a:r>
            <a:r>
              <a:rPr lang="en-US" altLang="zh-CN" dirty="0"/>
              <a:t>. </a:t>
            </a:r>
          </a:p>
          <a:p>
            <a:pPr lvl="1">
              <a:lnSpc>
                <a:spcPct val="150000"/>
              </a:lnSpc>
            </a:pPr>
            <a:r>
              <a:rPr lang="en-US" altLang="zh-CN" dirty="0"/>
              <a:t>2</a:t>
            </a:r>
            <a:r>
              <a:rPr lang="zh-CN" altLang="en-US" dirty="0"/>
              <a:t>、除非给出明确依据显示你是对的，否则参照第一条</a:t>
            </a:r>
            <a:r>
              <a:rPr lang="en-US" altLang="zh-CN" dirty="0"/>
              <a:t>.</a:t>
            </a:r>
            <a:r>
              <a:rPr lang="zh-CN" altLang="en-US" dirty="0"/>
              <a:t>，</a:t>
            </a:r>
            <a:endParaRPr lang="en-US" altLang="zh-CN" sz="2500" dirty="0"/>
          </a:p>
          <a:p>
            <a:pPr>
              <a:lnSpc>
                <a:spcPct val="150000"/>
              </a:lnSpc>
            </a:pPr>
            <a:r>
              <a:rPr lang="zh-CN" altLang="en-US" sz="2800" dirty="0"/>
              <a:t>写的伪代码最好加些必要的注释</a:t>
            </a:r>
          </a:p>
        </p:txBody>
      </p:sp>
      <p:sp>
        <p:nvSpPr>
          <p:cNvPr id="5" name="灯片编号占位符 4">
            <a:extLst>
              <a:ext uri="{FF2B5EF4-FFF2-40B4-BE49-F238E27FC236}">
                <a16:creationId xmlns:a16="http://schemas.microsoft.com/office/drawing/2014/main" id="{781326D2-A121-437F-A281-34E6459D48C2}"/>
              </a:ext>
            </a:extLst>
          </p:cNvPr>
          <p:cNvSpPr>
            <a:spLocks noGrp="1"/>
          </p:cNvSpPr>
          <p:nvPr>
            <p:ph type="sldNum" sz="quarter" idx="12"/>
          </p:nvPr>
        </p:nvSpPr>
        <p:spPr/>
        <p:txBody>
          <a:bodyPr/>
          <a:lstStyle/>
          <a:p>
            <a:pPr>
              <a:defRPr/>
            </a:pPr>
            <a:fld id="{6A351363-8622-4F94-AF08-C4D4F2EA033E}" type="slidenum">
              <a:rPr lang="zh-CN" altLang="en-US" smtClean="0"/>
              <a:pPr>
                <a:defRPr/>
              </a:pPr>
              <a:t>59</a:t>
            </a:fld>
            <a:endParaRPr lang="en-US" altLang="zh-CN"/>
          </a:p>
        </p:txBody>
      </p:sp>
    </p:spTree>
    <p:extLst>
      <p:ext uri="{BB962C8B-B14F-4D97-AF65-F5344CB8AC3E}">
        <p14:creationId xmlns:p14="http://schemas.microsoft.com/office/powerpoint/2010/main" val="3699936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normAutofit/>
          </a:bodyPr>
          <a:lstStyle/>
          <a:p>
            <a:pPr eaLnBrk="1" hangingPunct="1"/>
            <a:r>
              <a:rPr lang="en-US" altLang="zh-CN" sz="4000" dirty="0">
                <a:ea typeface="宋体" pitchFamily="2" charset="-122"/>
              </a:rPr>
              <a:t>Why</a:t>
            </a:r>
          </a:p>
        </p:txBody>
      </p:sp>
      <p:sp>
        <p:nvSpPr>
          <p:cNvPr id="4100" name="Rectangle 3"/>
          <p:cNvSpPr>
            <a:spLocks noGrp="1" noChangeArrowheads="1"/>
          </p:cNvSpPr>
          <p:nvPr>
            <p:ph sz="quarter" idx="1"/>
          </p:nvPr>
        </p:nvSpPr>
        <p:spPr/>
        <p:txBody>
          <a:bodyPr/>
          <a:lstStyle/>
          <a:p>
            <a:pPr eaLnBrk="1" hangingPunct="1"/>
            <a:r>
              <a:rPr lang="en-US" altLang="zh-CN" sz="3200" dirty="0">
                <a:ea typeface="宋体" pitchFamily="2" charset="-122"/>
              </a:rPr>
              <a:t>Why</a:t>
            </a:r>
          </a:p>
          <a:p>
            <a:pPr lvl="1" eaLnBrk="1" hangingPunct="1"/>
            <a:r>
              <a:rPr lang="zh-CN" altLang="en-US" sz="2800" dirty="0">
                <a:ea typeface="宋体" pitchFamily="2" charset="-122"/>
              </a:rPr>
              <a:t>技术趋势</a:t>
            </a:r>
            <a:endParaRPr lang="en-US" altLang="zh-CN" sz="2800" dirty="0">
              <a:ea typeface="宋体" pitchFamily="2" charset="-122"/>
            </a:endParaRPr>
          </a:p>
          <a:p>
            <a:pPr lvl="2"/>
            <a:r>
              <a:rPr lang="zh-CN" altLang="en-US" sz="2500" dirty="0">
                <a:ea typeface="宋体" pitchFamily="2" charset="-122"/>
              </a:rPr>
              <a:t>计算单元发展</a:t>
            </a:r>
            <a:endParaRPr lang="en-US" altLang="zh-CN" sz="2500" dirty="0">
              <a:ea typeface="宋体" pitchFamily="2" charset="-122"/>
            </a:endParaRPr>
          </a:p>
          <a:p>
            <a:pPr lvl="2"/>
            <a:r>
              <a:rPr lang="zh-CN" altLang="en-US" sz="2500" dirty="0">
                <a:ea typeface="宋体" pitchFamily="2" charset="-122"/>
              </a:rPr>
              <a:t>存储容量及访问速度变化</a:t>
            </a:r>
            <a:endParaRPr lang="en-US" altLang="zh-CN" sz="2500" dirty="0">
              <a:ea typeface="宋体" pitchFamily="2" charset="-122"/>
            </a:endParaRPr>
          </a:p>
          <a:p>
            <a:pPr lvl="2"/>
            <a:r>
              <a:rPr lang="zh-CN" altLang="en-US" sz="2500" dirty="0">
                <a:ea typeface="宋体" pitchFamily="2" charset="-122"/>
              </a:rPr>
              <a:t>计算系统</a:t>
            </a:r>
            <a:endParaRPr lang="en-US" altLang="zh-CN" sz="2500" dirty="0">
              <a:ea typeface="宋体" pitchFamily="2" charset="-122"/>
            </a:endParaRPr>
          </a:p>
          <a:p>
            <a:pPr lvl="1" eaLnBrk="1" hangingPunct="1"/>
            <a:r>
              <a:rPr lang="zh-CN" altLang="en-US" sz="2800" dirty="0">
                <a:ea typeface="宋体" pitchFamily="2" charset="-122"/>
              </a:rPr>
              <a:t>应用需要</a:t>
            </a:r>
            <a:endParaRPr lang="en-US" altLang="zh-CN" sz="2800" dirty="0">
              <a:ea typeface="宋体" pitchFamily="2" charset="-122"/>
            </a:endParaRPr>
          </a:p>
          <a:p>
            <a:pPr lvl="1" eaLnBrk="1" hangingPunct="1"/>
            <a:r>
              <a:rPr lang="zh-CN" altLang="en-US" sz="2800" dirty="0">
                <a:ea typeface="宋体" pitchFamily="2" charset="-122"/>
              </a:rPr>
              <a:t>国家需求</a:t>
            </a:r>
            <a:r>
              <a:rPr lang="en-US" altLang="zh-CN" sz="2800" dirty="0">
                <a:ea typeface="宋体" pitchFamily="2" charset="-122"/>
              </a:rPr>
              <a:t> </a:t>
            </a:r>
            <a:endParaRPr lang="zh-CN" altLang="en-US" sz="2800" dirty="0">
              <a:ea typeface="宋体" pitchFamily="2" charset="-122"/>
            </a:endParaRPr>
          </a:p>
        </p:txBody>
      </p:sp>
      <p:sp>
        <p:nvSpPr>
          <p:cNvPr id="3" name="灯片编号占位符 2">
            <a:extLst>
              <a:ext uri="{FF2B5EF4-FFF2-40B4-BE49-F238E27FC236}">
                <a16:creationId xmlns:a16="http://schemas.microsoft.com/office/drawing/2014/main" id="{7CDC91DD-C895-47EB-9A6D-5B55EAA89B0F}"/>
              </a:ext>
            </a:extLst>
          </p:cNvPr>
          <p:cNvSpPr>
            <a:spLocks noGrp="1"/>
          </p:cNvSpPr>
          <p:nvPr>
            <p:ph type="sldNum" sz="quarter" idx="12"/>
          </p:nvPr>
        </p:nvSpPr>
        <p:spPr/>
        <p:txBody>
          <a:bodyPr/>
          <a:lstStyle/>
          <a:p>
            <a:pPr>
              <a:defRPr/>
            </a:pPr>
            <a:fld id="{6A351363-8622-4F94-AF08-C4D4F2EA033E}" type="slidenum">
              <a:rPr lang="zh-CN" altLang="en-US" smtClean="0"/>
              <a:pPr>
                <a:defRPr/>
              </a:pPr>
              <a:t>6</a:t>
            </a:fld>
            <a:endParaRPr lang="en-US" altLang="zh-CN"/>
          </a:p>
        </p:txBody>
      </p:sp>
    </p:spTree>
    <p:extLst>
      <p:ext uri="{BB962C8B-B14F-4D97-AF65-F5344CB8AC3E}">
        <p14:creationId xmlns:p14="http://schemas.microsoft.com/office/powerpoint/2010/main" val="121638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7">
            <a:extLst>
              <a:ext uri="{FF2B5EF4-FFF2-40B4-BE49-F238E27FC236}">
                <a16:creationId xmlns:a16="http://schemas.microsoft.com/office/drawing/2014/main" id="{8B4211DA-E3FD-43D9-8B6C-9EB437AAE152}"/>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981200" y="1219201"/>
            <a:ext cx="8185209" cy="5187079"/>
          </a:xfrm>
        </p:spPr>
      </p:pic>
      <p:sp>
        <p:nvSpPr>
          <p:cNvPr id="3" name="Title 2"/>
          <p:cNvSpPr>
            <a:spLocks noGrp="1"/>
          </p:cNvSpPr>
          <p:nvPr>
            <p:ph type="title"/>
          </p:nvPr>
        </p:nvSpPr>
        <p:spPr/>
        <p:txBody>
          <a:bodyPr>
            <a:normAutofit/>
          </a:bodyPr>
          <a:lstStyle/>
          <a:p>
            <a:r>
              <a:rPr lang="zh-CN" altLang="en-US" dirty="0"/>
              <a:t>技术趋势</a:t>
            </a:r>
            <a:endParaRPr lang="en-US" dirty="0"/>
          </a:p>
        </p:txBody>
      </p:sp>
      <p:sp>
        <p:nvSpPr>
          <p:cNvPr id="11" name="Oval 3">
            <a:extLst>
              <a:ext uri="{FF2B5EF4-FFF2-40B4-BE49-F238E27FC236}">
                <a16:creationId xmlns:a16="http://schemas.microsoft.com/office/drawing/2014/main" id="{CC05C6FD-0A58-432A-BAB0-72210C805583}"/>
              </a:ext>
            </a:extLst>
          </p:cNvPr>
          <p:cNvSpPr/>
          <p:nvPr/>
        </p:nvSpPr>
        <p:spPr>
          <a:xfrm>
            <a:off x="7245401" y="3339441"/>
            <a:ext cx="3086100" cy="340385"/>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2" name="Oval 7">
            <a:extLst>
              <a:ext uri="{FF2B5EF4-FFF2-40B4-BE49-F238E27FC236}">
                <a16:creationId xmlns:a16="http://schemas.microsoft.com/office/drawing/2014/main" id="{DC1A850A-C1A2-414E-A08C-54E1B8F70CC8}"/>
              </a:ext>
            </a:extLst>
          </p:cNvPr>
          <p:cNvSpPr/>
          <p:nvPr/>
        </p:nvSpPr>
        <p:spPr>
          <a:xfrm>
            <a:off x="7112055" y="4267201"/>
            <a:ext cx="3136900" cy="914401"/>
          </a:xfrm>
          <a:prstGeom prst="ellipse">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 name="灯片编号占位符 1">
            <a:extLst>
              <a:ext uri="{FF2B5EF4-FFF2-40B4-BE49-F238E27FC236}">
                <a16:creationId xmlns:a16="http://schemas.microsoft.com/office/drawing/2014/main" id="{F042BBB6-860D-4577-A8BA-10B13E11E044}"/>
              </a:ext>
            </a:extLst>
          </p:cNvPr>
          <p:cNvSpPr>
            <a:spLocks noGrp="1"/>
          </p:cNvSpPr>
          <p:nvPr>
            <p:ph type="sldNum" sz="quarter" idx="12"/>
          </p:nvPr>
        </p:nvSpPr>
        <p:spPr/>
        <p:txBody>
          <a:bodyPr/>
          <a:lstStyle/>
          <a:p>
            <a:fld id="{22DECF6A-13F7-418C-BBFC-95033FFCD5F1}" type="slidenum">
              <a:rPr lang="en-US" noProof="1" smtClean="0"/>
              <a:pPr/>
              <a:t>7</a:t>
            </a:fld>
            <a:endParaRPr lang="en-US" noProof="1"/>
          </a:p>
        </p:txBody>
      </p:sp>
    </p:spTree>
    <p:extLst>
      <p:ext uri="{BB962C8B-B14F-4D97-AF65-F5344CB8AC3E}">
        <p14:creationId xmlns:p14="http://schemas.microsoft.com/office/powerpoint/2010/main" val="2335490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技术趋势</a:t>
            </a:r>
          </a:p>
        </p:txBody>
      </p:sp>
      <p:pic>
        <p:nvPicPr>
          <p:cNvPr id="5"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44808" y="1205133"/>
            <a:ext cx="6502383" cy="5424267"/>
          </a:xfrm>
          <a:prstGeom prst="rect">
            <a:avLst/>
          </a:prstGeom>
        </p:spPr>
      </p:pic>
      <p:sp>
        <p:nvSpPr>
          <p:cNvPr id="2" name="灯片编号占位符 1">
            <a:extLst>
              <a:ext uri="{FF2B5EF4-FFF2-40B4-BE49-F238E27FC236}">
                <a16:creationId xmlns:a16="http://schemas.microsoft.com/office/drawing/2014/main" id="{3FB83020-F55A-4455-B484-D512C8537BCB}"/>
              </a:ext>
            </a:extLst>
          </p:cNvPr>
          <p:cNvSpPr>
            <a:spLocks noGrp="1"/>
          </p:cNvSpPr>
          <p:nvPr>
            <p:ph type="sldNum" sz="quarter" idx="12"/>
          </p:nvPr>
        </p:nvSpPr>
        <p:spPr/>
        <p:txBody>
          <a:bodyPr/>
          <a:lstStyle/>
          <a:p>
            <a:pPr>
              <a:defRPr/>
            </a:pPr>
            <a:fld id="{583DEA8B-54F5-4C01-8179-5128A4612E80}" type="slidenum">
              <a:rPr lang="zh-CN" altLang="en-US" smtClean="0"/>
              <a:pPr>
                <a:defRPr/>
              </a:pPr>
              <a:t>8</a:t>
            </a:fld>
            <a:endParaRPr lang="en-US" altLang="zh-CN"/>
          </a:p>
        </p:txBody>
      </p:sp>
    </p:spTree>
    <p:extLst>
      <p:ext uri="{BB962C8B-B14F-4D97-AF65-F5344CB8AC3E}">
        <p14:creationId xmlns:p14="http://schemas.microsoft.com/office/powerpoint/2010/main" val="1182243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AutoShape 2"/>
          <p:cNvSpPr>
            <a:spLocks noChangeArrowheads="1"/>
          </p:cNvSpPr>
          <p:nvPr/>
        </p:nvSpPr>
        <p:spPr bwMode="auto">
          <a:xfrm>
            <a:off x="1530350" y="520700"/>
            <a:ext cx="9118600" cy="6318250"/>
          </a:xfrm>
          <a:prstGeom prst="star16">
            <a:avLst>
              <a:gd name="adj" fmla="val 37500"/>
            </a:avLst>
          </a:prstGeom>
          <a:solidFill>
            <a:schemeClr val="accent1"/>
          </a:solidFill>
          <a:ln w="12700">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en-US"/>
          </a:p>
        </p:txBody>
      </p:sp>
      <p:sp>
        <p:nvSpPr>
          <p:cNvPr id="18435" name="Line 3"/>
          <p:cNvSpPr>
            <a:spLocks noChangeShapeType="1"/>
          </p:cNvSpPr>
          <p:nvPr/>
        </p:nvSpPr>
        <p:spPr bwMode="auto">
          <a:xfrm flipV="1">
            <a:off x="3238500" y="1657350"/>
            <a:ext cx="0" cy="4114800"/>
          </a:xfrm>
          <a:prstGeom prst="line">
            <a:avLst/>
          </a:prstGeom>
          <a:noFill/>
          <a:ln w="50800">
            <a:solidFill>
              <a:srgbClr val="7144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6" name="Line 4"/>
          <p:cNvSpPr>
            <a:spLocks noChangeShapeType="1"/>
          </p:cNvSpPr>
          <p:nvPr/>
        </p:nvSpPr>
        <p:spPr bwMode="auto">
          <a:xfrm>
            <a:off x="2209800" y="4819650"/>
            <a:ext cx="7734300" cy="0"/>
          </a:xfrm>
          <a:prstGeom prst="line">
            <a:avLst/>
          </a:prstGeom>
          <a:noFill/>
          <a:ln w="50800">
            <a:solidFill>
              <a:srgbClr val="7144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37" name="Rectangle 5"/>
          <p:cNvSpPr>
            <a:spLocks noChangeArrowheads="1"/>
          </p:cNvSpPr>
          <p:nvPr/>
        </p:nvSpPr>
        <p:spPr bwMode="auto">
          <a:xfrm>
            <a:off x="4556125" y="5303839"/>
            <a:ext cx="31750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3200" b="1" dirty="0">
                <a:solidFill>
                  <a:schemeClr val="bg1"/>
                </a:solidFill>
                <a:latin typeface="Times New Roman" pitchFamily="18" charset="0"/>
              </a:rPr>
              <a:t>No. of Processors</a:t>
            </a:r>
          </a:p>
        </p:txBody>
      </p:sp>
      <p:sp>
        <p:nvSpPr>
          <p:cNvPr id="18438" name="Rectangle 6"/>
          <p:cNvSpPr>
            <a:spLocks noChangeArrowheads="1"/>
          </p:cNvSpPr>
          <p:nvPr/>
        </p:nvSpPr>
        <p:spPr bwMode="auto">
          <a:xfrm rot="16200000">
            <a:off x="2346326" y="3341688"/>
            <a:ext cx="118903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3200" b="1">
                <a:solidFill>
                  <a:schemeClr val="bg1"/>
                </a:solidFill>
                <a:latin typeface="Times New Roman" pitchFamily="18" charset="0"/>
              </a:rPr>
              <a:t>C.P.I.</a:t>
            </a:r>
          </a:p>
        </p:txBody>
      </p:sp>
      <p:sp>
        <p:nvSpPr>
          <p:cNvPr id="18439" name="Rectangle 7"/>
          <p:cNvSpPr>
            <a:spLocks noChangeArrowheads="1"/>
          </p:cNvSpPr>
          <p:nvPr/>
        </p:nvSpPr>
        <p:spPr bwMode="auto">
          <a:xfrm>
            <a:off x="3375025" y="4841875"/>
            <a:ext cx="3155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2400" b="1">
                <a:solidFill>
                  <a:schemeClr val="bg1"/>
                </a:solidFill>
                <a:latin typeface="Times New Roman" pitchFamily="18" charset="0"/>
              </a:rPr>
              <a:t>1                     2 .   .   .   .</a:t>
            </a:r>
          </a:p>
        </p:txBody>
      </p:sp>
      <p:sp>
        <p:nvSpPr>
          <p:cNvPr id="18440" name="Rectangle 8"/>
          <p:cNvSpPr>
            <a:spLocks noGrp="1" noChangeArrowheads="1"/>
          </p:cNvSpPr>
          <p:nvPr>
            <p:ph type="title"/>
          </p:nvPr>
        </p:nvSpPr>
        <p:spPr>
          <a:xfrm>
            <a:off x="1828800" y="228600"/>
            <a:ext cx="8826500" cy="685800"/>
          </a:xfrm>
          <a:noFill/>
          <a:ln/>
          <a:extLst>
            <a:ext uri="{91240B29-F687-4F45-9708-019B960494DF}">
              <a14:hiddenLine xmlns:a14="http://schemas.microsoft.com/office/drawing/2010/main" w="12700">
                <a:solidFill>
                  <a:schemeClr val="tx1"/>
                </a:solidFill>
                <a:miter lim="800000"/>
                <a:headEnd/>
                <a:tailEnd/>
              </a14:hiddenLine>
            </a:ext>
          </a:extLst>
        </p:spPr>
        <p:txBody>
          <a:bodyPr vert="horz" lIns="90488" tIns="44450" rIns="90488" bIns="44450" anchor="b" anchorCtr="0">
            <a:normAutofit/>
          </a:bodyPr>
          <a:lstStyle/>
          <a:p>
            <a:r>
              <a:rPr lang="en-US" dirty="0">
                <a:solidFill>
                  <a:srgbClr val="FF0000"/>
                </a:solidFill>
                <a:latin typeface="Arial" pitchFamily="34" charset="0"/>
              </a:rPr>
              <a:t>Computational Power Improvement</a:t>
            </a:r>
          </a:p>
        </p:txBody>
      </p:sp>
      <p:grpSp>
        <p:nvGrpSpPr>
          <p:cNvPr id="18447" name="Group 15"/>
          <p:cNvGrpSpPr>
            <a:grpSpLocks/>
          </p:cNvGrpSpPr>
          <p:nvPr/>
        </p:nvGrpSpPr>
        <p:grpSpPr bwMode="auto">
          <a:xfrm>
            <a:off x="3302000" y="4102100"/>
            <a:ext cx="425450" cy="654050"/>
            <a:chOff x="1120" y="2584"/>
            <a:chExt cx="268" cy="412"/>
          </a:xfrm>
        </p:grpSpPr>
        <p:sp>
          <p:nvSpPr>
            <p:cNvPr id="18441" name="Rectangle 9"/>
            <p:cNvSpPr>
              <a:spLocks noChangeArrowheads="1"/>
            </p:cNvSpPr>
            <p:nvPr/>
          </p:nvSpPr>
          <p:spPr bwMode="auto">
            <a:xfrm>
              <a:off x="1120" y="2584"/>
              <a:ext cx="268" cy="412"/>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2" name="Rectangle 10"/>
            <p:cNvSpPr>
              <a:spLocks noChangeArrowheads="1"/>
            </p:cNvSpPr>
            <p:nvPr/>
          </p:nvSpPr>
          <p:spPr bwMode="auto">
            <a:xfrm>
              <a:off x="1184" y="2668"/>
              <a:ext cx="130" cy="238"/>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3" name="Oval 11"/>
            <p:cNvSpPr>
              <a:spLocks noChangeArrowheads="1"/>
            </p:cNvSpPr>
            <p:nvPr/>
          </p:nvSpPr>
          <p:spPr bwMode="auto">
            <a:xfrm>
              <a:off x="1341" y="2608"/>
              <a:ext cx="29" cy="52"/>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4" name="Oval 12"/>
            <p:cNvSpPr>
              <a:spLocks noChangeArrowheads="1"/>
            </p:cNvSpPr>
            <p:nvPr/>
          </p:nvSpPr>
          <p:spPr bwMode="auto">
            <a:xfrm>
              <a:off x="1350" y="2920"/>
              <a:ext cx="29" cy="52"/>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5" name="Oval 13"/>
            <p:cNvSpPr>
              <a:spLocks noChangeArrowheads="1"/>
            </p:cNvSpPr>
            <p:nvPr/>
          </p:nvSpPr>
          <p:spPr bwMode="auto">
            <a:xfrm>
              <a:off x="1129" y="2608"/>
              <a:ext cx="29" cy="52"/>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6" name="Oval 14"/>
            <p:cNvSpPr>
              <a:spLocks noChangeArrowheads="1"/>
            </p:cNvSpPr>
            <p:nvPr/>
          </p:nvSpPr>
          <p:spPr bwMode="auto">
            <a:xfrm>
              <a:off x="1129" y="2932"/>
              <a:ext cx="29" cy="52"/>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454" name="Group 22"/>
          <p:cNvGrpSpPr>
            <a:grpSpLocks/>
          </p:cNvGrpSpPr>
          <p:nvPr/>
        </p:nvGrpSpPr>
        <p:grpSpPr bwMode="auto">
          <a:xfrm>
            <a:off x="4425950" y="3835400"/>
            <a:ext cx="425450" cy="920750"/>
            <a:chOff x="1828" y="2416"/>
            <a:chExt cx="268" cy="580"/>
          </a:xfrm>
        </p:grpSpPr>
        <p:sp>
          <p:nvSpPr>
            <p:cNvPr id="18448" name="Rectangle 16"/>
            <p:cNvSpPr>
              <a:spLocks noChangeArrowheads="1"/>
            </p:cNvSpPr>
            <p:nvPr/>
          </p:nvSpPr>
          <p:spPr bwMode="auto">
            <a:xfrm>
              <a:off x="1828" y="2416"/>
              <a:ext cx="268" cy="58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49" name="Rectangle 17"/>
            <p:cNvSpPr>
              <a:spLocks noChangeArrowheads="1"/>
            </p:cNvSpPr>
            <p:nvPr/>
          </p:nvSpPr>
          <p:spPr bwMode="auto">
            <a:xfrm>
              <a:off x="1892" y="2534"/>
              <a:ext cx="130" cy="336"/>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0" name="Oval 18"/>
            <p:cNvSpPr>
              <a:spLocks noChangeArrowheads="1"/>
            </p:cNvSpPr>
            <p:nvPr/>
          </p:nvSpPr>
          <p:spPr bwMode="auto">
            <a:xfrm>
              <a:off x="2049" y="24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1" name="Oval 19"/>
            <p:cNvSpPr>
              <a:spLocks noChangeArrowheads="1"/>
            </p:cNvSpPr>
            <p:nvPr/>
          </p:nvSpPr>
          <p:spPr bwMode="auto">
            <a:xfrm>
              <a:off x="2058" y="2886"/>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2" name="Oval 20"/>
            <p:cNvSpPr>
              <a:spLocks noChangeArrowheads="1"/>
            </p:cNvSpPr>
            <p:nvPr/>
          </p:nvSpPr>
          <p:spPr bwMode="auto">
            <a:xfrm>
              <a:off x="1837" y="24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3" name="Oval 21"/>
            <p:cNvSpPr>
              <a:spLocks noChangeArrowheads="1"/>
            </p:cNvSpPr>
            <p:nvPr/>
          </p:nvSpPr>
          <p:spPr bwMode="auto">
            <a:xfrm>
              <a:off x="1837" y="2903"/>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461" name="Group 29"/>
          <p:cNvGrpSpPr>
            <a:grpSpLocks/>
          </p:cNvGrpSpPr>
          <p:nvPr/>
        </p:nvGrpSpPr>
        <p:grpSpPr bwMode="auto">
          <a:xfrm>
            <a:off x="5378450" y="2406650"/>
            <a:ext cx="425450" cy="920750"/>
            <a:chOff x="2428" y="1516"/>
            <a:chExt cx="268" cy="580"/>
          </a:xfrm>
        </p:grpSpPr>
        <p:sp>
          <p:nvSpPr>
            <p:cNvPr id="18455" name="Rectangle 23"/>
            <p:cNvSpPr>
              <a:spLocks noChangeArrowheads="1"/>
            </p:cNvSpPr>
            <p:nvPr/>
          </p:nvSpPr>
          <p:spPr bwMode="auto">
            <a:xfrm>
              <a:off x="2428" y="1516"/>
              <a:ext cx="268" cy="58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6" name="Rectangle 24"/>
            <p:cNvSpPr>
              <a:spLocks noChangeArrowheads="1"/>
            </p:cNvSpPr>
            <p:nvPr/>
          </p:nvSpPr>
          <p:spPr bwMode="auto">
            <a:xfrm>
              <a:off x="2492" y="1634"/>
              <a:ext cx="130" cy="336"/>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7" name="Oval 25"/>
            <p:cNvSpPr>
              <a:spLocks noChangeArrowheads="1"/>
            </p:cNvSpPr>
            <p:nvPr/>
          </p:nvSpPr>
          <p:spPr bwMode="auto">
            <a:xfrm>
              <a:off x="2649"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8" name="Oval 26"/>
            <p:cNvSpPr>
              <a:spLocks noChangeArrowheads="1"/>
            </p:cNvSpPr>
            <p:nvPr/>
          </p:nvSpPr>
          <p:spPr bwMode="auto">
            <a:xfrm>
              <a:off x="2658" y="1986"/>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59" name="Oval 27"/>
            <p:cNvSpPr>
              <a:spLocks noChangeArrowheads="1"/>
            </p:cNvSpPr>
            <p:nvPr/>
          </p:nvSpPr>
          <p:spPr bwMode="auto">
            <a:xfrm>
              <a:off x="2437"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0" name="Oval 28"/>
            <p:cNvSpPr>
              <a:spLocks noChangeArrowheads="1"/>
            </p:cNvSpPr>
            <p:nvPr/>
          </p:nvSpPr>
          <p:spPr bwMode="auto">
            <a:xfrm>
              <a:off x="2437" y="2003"/>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468" name="Group 36"/>
          <p:cNvGrpSpPr>
            <a:grpSpLocks/>
          </p:cNvGrpSpPr>
          <p:nvPr/>
        </p:nvGrpSpPr>
        <p:grpSpPr bwMode="auto">
          <a:xfrm>
            <a:off x="5911850" y="2406650"/>
            <a:ext cx="425450" cy="920750"/>
            <a:chOff x="2764" y="1516"/>
            <a:chExt cx="268" cy="580"/>
          </a:xfrm>
        </p:grpSpPr>
        <p:sp>
          <p:nvSpPr>
            <p:cNvPr id="18462" name="Rectangle 30"/>
            <p:cNvSpPr>
              <a:spLocks noChangeArrowheads="1"/>
            </p:cNvSpPr>
            <p:nvPr/>
          </p:nvSpPr>
          <p:spPr bwMode="auto">
            <a:xfrm>
              <a:off x="2764" y="1516"/>
              <a:ext cx="268" cy="58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3" name="Rectangle 31"/>
            <p:cNvSpPr>
              <a:spLocks noChangeArrowheads="1"/>
            </p:cNvSpPr>
            <p:nvPr/>
          </p:nvSpPr>
          <p:spPr bwMode="auto">
            <a:xfrm>
              <a:off x="2828" y="1634"/>
              <a:ext cx="130" cy="336"/>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4" name="Oval 32"/>
            <p:cNvSpPr>
              <a:spLocks noChangeArrowheads="1"/>
            </p:cNvSpPr>
            <p:nvPr/>
          </p:nvSpPr>
          <p:spPr bwMode="auto">
            <a:xfrm>
              <a:off x="2985"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5" name="Oval 33"/>
            <p:cNvSpPr>
              <a:spLocks noChangeArrowheads="1"/>
            </p:cNvSpPr>
            <p:nvPr/>
          </p:nvSpPr>
          <p:spPr bwMode="auto">
            <a:xfrm>
              <a:off x="2994" y="1986"/>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6" name="Oval 34"/>
            <p:cNvSpPr>
              <a:spLocks noChangeArrowheads="1"/>
            </p:cNvSpPr>
            <p:nvPr/>
          </p:nvSpPr>
          <p:spPr bwMode="auto">
            <a:xfrm>
              <a:off x="2773"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67" name="Oval 35"/>
            <p:cNvSpPr>
              <a:spLocks noChangeArrowheads="1"/>
            </p:cNvSpPr>
            <p:nvPr/>
          </p:nvSpPr>
          <p:spPr bwMode="auto">
            <a:xfrm>
              <a:off x="2773" y="2003"/>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475" name="Group 43"/>
          <p:cNvGrpSpPr>
            <a:grpSpLocks/>
          </p:cNvGrpSpPr>
          <p:nvPr/>
        </p:nvGrpSpPr>
        <p:grpSpPr bwMode="auto">
          <a:xfrm>
            <a:off x="7759700" y="2406650"/>
            <a:ext cx="425450" cy="920750"/>
            <a:chOff x="3928" y="1516"/>
            <a:chExt cx="268" cy="580"/>
          </a:xfrm>
        </p:grpSpPr>
        <p:sp>
          <p:nvSpPr>
            <p:cNvPr id="18469" name="Rectangle 37"/>
            <p:cNvSpPr>
              <a:spLocks noChangeArrowheads="1"/>
            </p:cNvSpPr>
            <p:nvPr/>
          </p:nvSpPr>
          <p:spPr bwMode="auto">
            <a:xfrm>
              <a:off x="3928" y="1516"/>
              <a:ext cx="268" cy="580"/>
            </a:xfrm>
            <a:prstGeom prst="rect">
              <a:avLst/>
            </a:prstGeom>
            <a:solidFill>
              <a:schemeClr val="accent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0" name="Rectangle 38"/>
            <p:cNvSpPr>
              <a:spLocks noChangeArrowheads="1"/>
            </p:cNvSpPr>
            <p:nvPr/>
          </p:nvSpPr>
          <p:spPr bwMode="auto">
            <a:xfrm>
              <a:off x="3992" y="1634"/>
              <a:ext cx="130" cy="336"/>
            </a:xfrm>
            <a:prstGeom prst="rect">
              <a:avLst/>
            </a:prstGeom>
            <a:solidFill>
              <a:schemeClr val="bg2"/>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1" name="Oval 39"/>
            <p:cNvSpPr>
              <a:spLocks noChangeArrowheads="1"/>
            </p:cNvSpPr>
            <p:nvPr/>
          </p:nvSpPr>
          <p:spPr bwMode="auto">
            <a:xfrm>
              <a:off x="4149"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2" name="Oval 40"/>
            <p:cNvSpPr>
              <a:spLocks noChangeArrowheads="1"/>
            </p:cNvSpPr>
            <p:nvPr/>
          </p:nvSpPr>
          <p:spPr bwMode="auto">
            <a:xfrm>
              <a:off x="4158" y="1986"/>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3" name="Oval 41"/>
            <p:cNvSpPr>
              <a:spLocks noChangeArrowheads="1"/>
            </p:cNvSpPr>
            <p:nvPr/>
          </p:nvSpPr>
          <p:spPr bwMode="auto">
            <a:xfrm>
              <a:off x="3937" y="1550"/>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4" name="Oval 42"/>
            <p:cNvSpPr>
              <a:spLocks noChangeArrowheads="1"/>
            </p:cNvSpPr>
            <p:nvPr/>
          </p:nvSpPr>
          <p:spPr bwMode="auto">
            <a:xfrm>
              <a:off x="3937" y="2003"/>
              <a:ext cx="29" cy="76"/>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8480" name="Group 48"/>
          <p:cNvGrpSpPr>
            <a:grpSpLocks/>
          </p:cNvGrpSpPr>
          <p:nvPr/>
        </p:nvGrpSpPr>
        <p:grpSpPr bwMode="auto">
          <a:xfrm>
            <a:off x="6483350" y="2863850"/>
            <a:ext cx="863600" cy="25400"/>
            <a:chOff x="3124" y="1804"/>
            <a:chExt cx="544" cy="16"/>
          </a:xfrm>
        </p:grpSpPr>
        <p:sp>
          <p:nvSpPr>
            <p:cNvPr id="18476" name="Oval 44"/>
            <p:cNvSpPr>
              <a:spLocks noChangeArrowheads="1"/>
            </p:cNvSpPr>
            <p:nvPr/>
          </p:nvSpPr>
          <p:spPr bwMode="auto">
            <a:xfrm>
              <a:off x="3124" y="1804"/>
              <a:ext cx="40" cy="16"/>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7" name="Oval 45"/>
            <p:cNvSpPr>
              <a:spLocks noChangeArrowheads="1"/>
            </p:cNvSpPr>
            <p:nvPr/>
          </p:nvSpPr>
          <p:spPr bwMode="auto">
            <a:xfrm>
              <a:off x="3268" y="1804"/>
              <a:ext cx="40" cy="16"/>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8" name="Oval 46"/>
            <p:cNvSpPr>
              <a:spLocks noChangeArrowheads="1"/>
            </p:cNvSpPr>
            <p:nvPr/>
          </p:nvSpPr>
          <p:spPr bwMode="auto">
            <a:xfrm>
              <a:off x="3448" y="1804"/>
              <a:ext cx="40" cy="16"/>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79" name="Oval 47"/>
            <p:cNvSpPr>
              <a:spLocks noChangeArrowheads="1"/>
            </p:cNvSpPr>
            <p:nvPr/>
          </p:nvSpPr>
          <p:spPr bwMode="auto">
            <a:xfrm>
              <a:off x="3628" y="1804"/>
              <a:ext cx="40" cy="16"/>
            </a:xfrm>
            <a:prstGeom prst="ellipse">
              <a:avLst/>
            </a:prstGeom>
            <a:solidFill>
              <a:schemeClr val="accent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8481" name="Rectangle 49"/>
          <p:cNvSpPr>
            <a:spLocks noChangeArrowheads="1"/>
          </p:cNvSpPr>
          <p:nvPr/>
        </p:nvSpPr>
        <p:spPr bwMode="auto">
          <a:xfrm>
            <a:off x="5321300" y="2235200"/>
            <a:ext cx="2959100" cy="1225550"/>
          </a:xfrm>
          <a:prstGeom prst="rect">
            <a:avLst/>
          </a:prstGeom>
          <a:noFill/>
          <a:ln w="12700">
            <a:solidFill>
              <a:schemeClr val="bg2"/>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82" name="Rectangle 50"/>
          <p:cNvSpPr>
            <a:spLocks noChangeArrowheads="1"/>
          </p:cNvSpPr>
          <p:nvPr/>
        </p:nvSpPr>
        <p:spPr bwMode="auto">
          <a:xfrm>
            <a:off x="5794376" y="1774825"/>
            <a:ext cx="2030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2400" dirty="0">
                <a:solidFill>
                  <a:schemeClr val="bg1"/>
                </a:solidFill>
                <a:latin typeface="Times New Roman" pitchFamily="18" charset="0"/>
              </a:rPr>
              <a:t>Multiprocessor</a:t>
            </a:r>
          </a:p>
        </p:txBody>
      </p:sp>
      <p:sp>
        <p:nvSpPr>
          <p:cNvPr id="18483" name="Rectangle 51"/>
          <p:cNvSpPr>
            <a:spLocks noChangeArrowheads="1"/>
          </p:cNvSpPr>
          <p:nvPr/>
        </p:nvSpPr>
        <p:spPr bwMode="auto">
          <a:xfrm>
            <a:off x="3228975" y="3317875"/>
            <a:ext cx="1809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eaLnBrk="0" hangingPunct="0"/>
            <a:r>
              <a:rPr lang="en-US" sz="2400" dirty="0">
                <a:solidFill>
                  <a:schemeClr val="bg1"/>
                </a:solidFill>
                <a:latin typeface="Times New Roman" pitchFamily="18" charset="0"/>
              </a:rPr>
              <a:t>Uniprocessor</a:t>
            </a:r>
          </a:p>
        </p:txBody>
      </p:sp>
      <p:sp>
        <p:nvSpPr>
          <p:cNvPr id="53" name="Rectangle 17"/>
          <p:cNvSpPr txBox="1">
            <a:spLocks noChangeArrowheads="1"/>
          </p:cNvSpPr>
          <p:nvPr/>
        </p:nvSpPr>
        <p:spPr>
          <a:xfrm>
            <a:off x="3238501" y="3035300"/>
            <a:ext cx="2400300" cy="1689735"/>
          </a:xfrm>
          <a:prstGeom prst="rect">
            <a:avLst/>
          </a:prstGeom>
          <a:noFill/>
          <a:ln w="41275" cap="rnd">
            <a:solidFill>
              <a:srgbClr val="FFC000"/>
            </a:solidFill>
            <a:round/>
            <a:headEnd/>
            <a:tailEnd/>
          </a:ln>
        </p:spPr>
        <p:txBody>
          <a:bodyPr vert="horz" lIns="90488" tIns="44450" rIns="90488" bIns="44450" anchor="ctr" anchorCtr="1">
            <a:normAutofit/>
          </a:bodyPr>
          <a:lstStyle>
            <a:lvl1pPr algn="l" rtl="0" eaLnBrk="1" latinLnBrk="0" hangingPunct="1">
              <a:spcBef>
                <a:spcPct val="0"/>
              </a:spcBef>
              <a:buNone/>
              <a:defRPr kumimoji="0" sz="3200" kern="1200">
                <a:solidFill>
                  <a:schemeClr val="tx2"/>
                </a:solidFill>
                <a:latin typeface="+mj-lt"/>
                <a:ea typeface="+mj-ea"/>
                <a:cs typeface="+mj-cs"/>
              </a:defRPr>
            </a:lvl1pPr>
          </a:lstStyle>
          <a:p>
            <a:pPr algn="ctr" fontAlgn="auto">
              <a:spcAft>
                <a:spcPts val="0"/>
              </a:spcAft>
            </a:pPr>
            <a:r>
              <a:rPr lang="zh-CN" altLang="en-US" sz="3600" dirty="0">
                <a:solidFill>
                  <a:srgbClr val="FFFF00"/>
                </a:solidFill>
                <a:latin typeface="Arial" pitchFamily="34" charset="0"/>
              </a:rPr>
              <a:t>摩尔定律</a:t>
            </a:r>
            <a:endParaRPr lang="en-US" sz="3600" dirty="0">
              <a:solidFill>
                <a:srgbClr val="FFFF00"/>
              </a:solidFill>
              <a:latin typeface="Arial" pitchFamily="34" charset="0"/>
            </a:endParaRPr>
          </a:p>
        </p:txBody>
      </p:sp>
      <p:sp>
        <p:nvSpPr>
          <p:cNvPr id="3" name="灯片编号占位符 2">
            <a:extLst>
              <a:ext uri="{FF2B5EF4-FFF2-40B4-BE49-F238E27FC236}">
                <a16:creationId xmlns:a16="http://schemas.microsoft.com/office/drawing/2014/main" id="{C8785E18-22B7-4B2D-A36C-B264615B7C91}"/>
              </a:ext>
            </a:extLst>
          </p:cNvPr>
          <p:cNvSpPr>
            <a:spLocks noGrp="1"/>
          </p:cNvSpPr>
          <p:nvPr>
            <p:ph type="sldNum" sz="quarter" idx="12"/>
          </p:nvPr>
        </p:nvSpPr>
        <p:spPr/>
        <p:txBody>
          <a:bodyPr/>
          <a:lstStyle/>
          <a:p>
            <a:pPr>
              <a:defRPr/>
            </a:pPr>
            <a:fld id="{6A351363-8622-4F94-AF08-C4D4F2EA033E}" type="slidenum">
              <a:rPr lang="zh-CN" altLang="en-US" smtClean="0"/>
              <a:pPr>
                <a:defRPr/>
              </a:pPr>
              <a:t>9</a:t>
            </a:fld>
            <a:endParaRPr lang="en-US" altLang="zh-CN"/>
          </a:p>
        </p:txBody>
      </p:sp>
    </p:spTree>
    <p:extLst>
      <p:ext uri="{BB962C8B-B14F-4D97-AF65-F5344CB8AC3E}">
        <p14:creationId xmlns:p14="http://schemas.microsoft.com/office/powerpoint/2010/main" val="259650551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dge">
  <a:themeElements>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fontScheme name="Edge">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质朴">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gsrcPresentationTemplate 4">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gsrcPresentationTemplate">
    <a:majorFont>
      <a:latin typeface="Tahoma"/>
      <a:ea typeface=""/>
      <a:cs typeface=""/>
    </a:majorFont>
    <a:minorFont>
      <a:latin typeface="Tahom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TC104033925[[fn=水滴]]</Template>
  <TotalTime>8247</TotalTime>
  <Words>2927</Words>
  <Application>Microsoft Office PowerPoint</Application>
  <PresentationFormat>宽屏</PresentationFormat>
  <Paragraphs>506</Paragraphs>
  <Slides>59</Slides>
  <Notes>31</Notes>
  <HiddenSlides>0</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59</vt:i4>
      </vt:variant>
    </vt:vector>
  </HeadingPairs>
  <TitlesOfParts>
    <vt:vector size="81" baseType="lpstr">
      <vt:lpstr>Arial Unicode MS</vt:lpstr>
      <vt:lpstr>Gulim</vt:lpstr>
      <vt:lpstr>Helvetica Neue</vt:lpstr>
      <vt:lpstr>黑体</vt:lpstr>
      <vt:lpstr>宋体</vt:lpstr>
      <vt:lpstr>微软雅黑</vt:lpstr>
      <vt:lpstr>Arial</vt:lpstr>
      <vt:lpstr>Arial Black</vt:lpstr>
      <vt:lpstr>Bookman Old Style</vt:lpstr>
      <vt:lpstr>Calibri</vt:lpstr>
      <vt:lpstr>Cambria</vt:lpstr>
      <vt:lpstr>Garamond</vt:lpstr>
      <vt:lpstr>Gill Sans MT</vt:lpstr>
      <vt:lpstr>Tahoma</vt:lpstr>
      <vt:lpstr>Times</vt:lpstr>
      <vt:lpstr>Times New Roman</vt:lpstr>
      <vt:lpstr>Verdana</vt:lpstr>
      <vt:lpstr>Wingdings</vt:lpstr>
      <vt:lpstr>Wingdings 3</vt:lpstr>
      <vt:lpstr>Edge</vt:lpstr>
      <vt:lpstr>质朴</vt:lpstr>
      <vt:lpstr>Visio</vt:lpstr>
      <vt:lpstr>并行程序设计 Parallel Programming </vt:lpstr>
      <vt:lpstr>Parallel Programming</vt:lpstr>
      <vt:lpstr>什么是并行(Parallelism)</vt:lpstr>
      <vt:lpstr>什么是并行程序设计？</vt:lpstr>
      <vt:lpstr>并行实现方法</vt:lpstr>
      <vt:lpstr>Why</vt:lpstr>
      <vt:lpstr>技术趋势</vt:lpstr>
      <vt:lpstr>技术趋势</vt:lpstr>
      <vt:lpstr>Computational Power Improvement</vt:lpstr>
      <vt:lpstr>众核处理器已经成为处理器发展的趋势之一</vt:lpstr>
      <vt:lpstr>Tilera的TILE-Gx100 100核 (June 2011)</vt:lpstr>
      <vt:lpstr>CPU+MIC架构</vt:lpstr>
      <vt:lpstr>CPU+MIC架构</vt:lpstr>
      <vt:lpstr>ARM处理器进入服务器领域-ARM V8 ARCH</vt:lpstr>
      <vt:lpstr>RISC-V</vt:lpstr>
      <vt:lpstr>其它新型处理器</vt:lpstr>
      <vt:lpstr>GPU Architecture</vt:lpstr>
      <vt:lpstr>The Gap Between CPU and GPU</vt:lpstr>
      <vt:lpstr>PowerPoint 演示文稿</vt:lpstr>
      <vt:lpstr>Application Specific Integrated Circuits (ASIC)</vt:lpstr>
      <vt:lpstr>现场可编程门阵列FPGA</vt:lpstr>
      <vt:lpstr>PowerPoint 演示文稿</vt:lpstr>
      <vt:lpstr>FPGA vs. Standard Cell ASIC</vt:lpstr>
      <vt:lpstr>适应AI</vt:lpstr>
      <vt:lpstr>Chiplet-异构集成</vt:lpstr>
      <vt:lpstr>Chiplet-异构集成</vt:lpstr>
      <vt:lpstr>新型存储技术</vt:lpstr>
      <vt:lpstr>Static RAM (SRAM)/Dynamic RAM (DRAM)</vt:lpstr>
      <vt:lpstr>内存容量飞快增长</vt:lpstr>
      <vt:lpstr>DRAM发展趋势</vt:lpstr>
      <vt:lpstr>内存容量与速度分化</vt:lpstr>
      <vt:lpstr>Performance gaps in memory hierarchy</vt:lpstr>
      <vt:lpstr>磁盘趋势</vt:lpstr>
      <vt:lpstr>计算机体系结构发展趋势</vt:lpstr>
      <vt:lpstr>Commodity computer systems</vt:lpstr>
      <vt:lpstr>Top500</vt:lpstr>
      <vt:lpstr>PowerPoint 演示文稿</vt:lpstr>
      <vt:lpstr>Drivers of Parallel Computing – 应用需求</vt:lpstr>
      <vt:lpstr>Breakthrough Science at the Exascale will combine simulation and data analysis</vt:lpstr>
      <vt:lpstr>全球气候暖化</vt:lpstr>
      <vt:lpstr>PowerPoint 演示文稿</vt:lpstr>
      <vt:lpstr>气候模型</vt:lpstr>
      <vt:lpstr>PowerPoint 演示文稿</vt:lpstr>
      <vt:lpstr>Three-Layer Nested Domain</vt:lpstr>
      <vt:lpstr>Three-Layer Nested Domain</vt:lpstr>
      <vt:lpstr>国家需求-高性能计算地位 </vt:lpstr>
      <vt:lpstr>我国超级计算机技术水平开始处于世界前列</vt:lpstr>
      <vt:lpstr>PowerPoint 演示文稿</vt:lpstr>
      <vt:lpstr>天河二号</vt:lpstr>
      <vt:lpstr>挑战一：新时代新需求</vt:lpstr>
      <vt:lpstr>挑战二：适应新型体系结构的软件</vt:lpstr>
      <vt:lpstr>挑战二：适应新型体系结构的软件</vt:lpstr>
      <vt:lpstr>挑战三：国内缺乏核心软件系统</vt:lpstr>
      <vt:lpstr>PowerPoint 演示文稿</vt:lpstr>
      <vt:lpstr>大数据存储系统</vt:lpstr>
      <vt:lpstr>授课计划</vt:lpstr>
      <vt:lpstr>考核要求</vt:lpstr>
      <vt:lpstr>参考书目</vt:lpstr>
      <vt:lpstr>注意事项</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Sung Ha, Park</dc:creator>
  <cp:lastModifiedBy>Yuan Pingpeng</cp:lastModifiedBy>
  <cp:revision>246</cp:revision>
  <dcterms:created xsi:type="dcterms:W3CDTF">2004-08-26T06:30:40Z</dcterms:created>
  <dcterms:modified xsi:type="dcterms:W3CDTF">2022-09-06T00:41:16Z</dcterms:modified>
</cp:coreProperties>
</file>